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411" r:id="rId2"/>
    <p:sldId id="480" r:id="rId3"/>
    <p:sldId id="481" r:id="rId4"/>
    <p:sldId id="482" r:id="rId5"/>
    <p:sldId id="483" r:id="rId6"/>
    <p:sldId id="484" r:id="rId7"/>
    <p:sldId id="464" r:id="rId8"/>
    <p:sldId id="467" r:id="rId9"/>
    <p:sldId id="432" r:id="rId10"/>
    <p:sldId id="462" r:id="rId11"/>
    <p:sldId id="461" r:id="rId12"/>
    <p:sldId id="463" r:id="rId13"/>
    <p:sldId id="469" r:id="rId14"/>
    <p:sldId id="478" r:id="rId15"/>
    <p:sldId id="476" r:id="rId16"/>
    <p:sldId id="479" r:id="rId17"/>
    <p:sldId id="474" r:id="rId18"/>
    <p:sldId id="477" r:id="rId19"/>
    <p:sldId id="487" r:id="rId20"/>
    <p:sldId id="436" r:id="rId21"/>
    <p:sldId id="485" r:id="rId22"/>
    <p:sldId id="465" r:id="rId23"/>
    <p:sldId id="466" r:id="rId24"/>
    <p:sldId id="470" r:id="rId25"/>
    <p:sldId id="471" r:id="rId26"/>
    <p:sldId id="472" r:id="rId27"/>
    <p:sldId id="473"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A6FF"/>
    <a:srgbClr val="1EA0FF"/>
    <a:srgbClr val="FF00A7"/>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autoAdjust="0"/>
    <p:restoredTop sz="85728" autoAdjust="0"/>
  </p:normalViewPr>
  <p:slideViewPr>
    <p:cSldViewPr snapToObjects="1" showGuides="1">
      <p:cViewPr>
        <p:scale>
          <a:sx n="54" d="100"/>
          <a:sy n="54" d="100"/>
        </p:scale>
        <p:origin x="-1840" y="-1608"/>
      </p:cViewPr>
      <p:guideLst>
        <p:guide orient="horz" pos="575"/>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t>9/1/15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9/1/15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 in case you thought data </a:t>
            </a:r>
            <a:r>
              <a:rPr lang="en-US" dirty="0" err="1" smtClean="0"/>
              <a:t>vis</a:t>
            </a:r>
            <a:r>
              <a:rPr lang="en-US" dirty="0" smtClean="0"/>
              <a:t> was something recent. This map was created in</a:t>
            </a:r>
            <a:r>
              <a:rPr lang="en-US" baseline="0" dirty="0" smtClean="0"/>
              <a:t> 1883 as part of the statistical atlas of the US. Other types of charts and graphic techniques were invented in the 1700s. </a:t>
            </a:r>
            <a:r>
              <a:rPr lang="en-US" baseline="0" dirty="0" err="1" smtClean="0"/>
              <a:t>Tufte</a:t>
            </a:r>
            <a:r>
              <a:rPr lang="en-US" baseline="0" dirty="0" smtClean="0"/>
              <a:t> has some good context on that. </a:t>
            </a:r>
          </a:p>
          <a:p>
            <a:endParaRPr lang="en-US" baseline="0" dirty="0" smtClean="0"/>
          </a:p>
          <a:p>
            <a:r>
              <a:rPr lang="en-US" baseline="0" dirty="0" err="1" smtClean="0"/>
              <a:t>Choropleth</a:t>
            </a:r>
            <a:r>
              <a:rPr lang="en-US" baseline="0" dirty="0" smtClean="0"/>
              <a:t>, scales, integration of labeling</a:t>
            </a:r>
          </a:p>
          <a:p>
            <a:endParaRPr lang="en-US" baseline="0" dirty="0" smtClean="0"/>
          </a:p>
          <a:p>
            <a:r>
              <a:rPr lang="en-US" baseline="0" dirty="0" smtClean="0"/>
              <a:t>Overview + Detail</a:t>
            </a:r>
          </a:p>
          <a:p>
            <a:endParaRPr lang="en-US" baseline="0" dirty="0" smtClean="0"/>
          </a:p>
          <a:p>
            <a:r>
              <a:rPr lang="en-US" baseline="0" dirty="0" smtClean="0"/>
              <a:t>Coordinated views – bar charts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13</a:t>
            </a:fld>
            <a:endParaRPr lang="en-US"/>
          </a:p>
        </p:txBody>
      </p:sp>
    </p:spTree>
    <p:extLst>
      <p:ext uri="{BB962C8B-B14F-4D97-AF65-F5344CB8AC3E}">
        <p14:creationId xmlns:p14="http://schemas.microsoft.com/office/powerpoint/2010/main" val="2757457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Narrative graphics over space and time</a:t>
            </a:r>
          </a:p>
          <a:p>
            <a:endParaRPr lang="en-US" dirty="0" smtClean="0"/>
          </a:p>
          <a:p>
            <a:r>
              <a:rPr lang="en-US" dirty="0" smtClean="0"/>
              <a:t>6 variables: size of army, location in 2D, direction of movement, temperature during retreat.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14</a:t>
            </a:fld>
            <a:endParaRPr lang="en-US"/>
          </a:p>
        </p:txBody>
      </p:sp>
    </p:spTree>
    <p:extLst>
      <p:ext uri="{BB962C8B-B14F-4D97-AF65-F5344CB8AC3E}">
        <p14:creationId xmlns:p14="http://schemas.microsoft.com/office/powerpoint/2010/main" val="4179764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Example of </a:t>
            </a:r>
            <a:r>
              <a:rPr lang="en-US" dirty="0" err="1" smtClean="0"/>
              <a:t>vis</a:t>
            </a:r>
            <a:r>
              <a:rPr lang="en-US" dirty="0" smtClean="0"/>
              <a:t> for sensemaking</a:t>
            </a:r>
            <a:r>
              <a:rPr lang="en-US" baseline="0" dirty="0" smtClean="0"/>
              <a:t> from data</a:t>
            </a:r>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15</a:t>
            </a:fld>
            <a:endParaRPr lang="en-US"/>
          </a:p>
        </p:txBody>
      </p:sp>
    </p:spTree>
    <p:extLst>
      <p:ext uri="{BB962C8B-B14F-4D97-AF65-F5344CB8AC3E}">
        <p14:creationId xmlns:p14="http://schemas.microsoft.com/office/powerpoint/2010/main" val="3807656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Inventor</a:t>
            </a:r>
            <a:r>
              <a:rPr lang="en-US" baseline="0" dirty="0" smtClean="0"/>
              <a:t> of bar and line charts in 1780s</a:t>
            </a:r>
          </a:p>
          <a:p>
            <a:endParaRPr lang="en-US" baseline="0" dirty="0" smtClean="0"/>
          </a:p>
          <a:p>
            <a:r>
              <a:rPr lang="en-US" baseline="0" dirty="0" smtClean="0"/>
              <a:t>1821 – see how he has already worked out how to include several series along with temporal context (reign of kings)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16</a:t>
            </a:fld>
            <a:endParaRPr lang="en-US"/>
          </a:p>
        </p:txBody>
      </p:sp>
    </p:spTree>
    <p:extLst>
      <p:ext uri="{BB962C8B-B14F-4D97-AF65-F5344CB8AC3E}">
        <p14:creationId xmlns:p14="http://schemas.microsoft.com/office/powerpoint/2010/main" val="3621157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Rev</a:t>
            </a:r>
            <a:r>
              <a:rPr lang="en-US" baseline="0" dirty="0" smtClean="0"/>
              <a:t> Ex from NYU Poly – v/a to understand yelp review data</a:t>
            </a:r>
          </a:p>
          <a:p>
            <a:endParaRPr lang="en-US" baseline="0" dirty="0" smtClean="0"/>
          </a:p>
          <a:p>
            <a:r>
              <a:rPr lang="en-US" baseline="0" dirty="0" smtClean="0"/>
              <a:t>http://</a:t>
            </a:r>
            <a:r>
              <a:rPr lang="en-US" baseline="0" dirty="0" err="1" smtClean="0"/>
              <a:t>t.co</a:t>
            </a:r>
            <a:r>
              <a:rPr lang="en-US" baseline="0" dirty="0" smtClean="0"/>
              <a:t>/MEjhp8AKQy</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18</a:t>
            </a:fld>
            <a:endParaRPr lang="en-US"/>
          </a:p>
        </p:txBody>
      </p:sp>
    </p:spTree>
    <p:extLst>
      <p:ext uri="{BB962C8B-B14F-4D97-AF65-F5344CB8AC3E}">
        <p14:creationId xmlns:p14="http://schemas.microsoft.com/office/powerpoint/2010/main" val="557170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Danish designer Peter </a:t>
            </a:r>
            <a:r>
              <a:rPr lang="en-US" dirty="0" err="1" smtClean="0"/>
              <a:t>Orntoft</a:t>
            </a:r>
            <a:r>
              <a:rPr lang="en-US" dirty="0" smtClean="0"/>
              <a:t>, whose "</a:t>
            </a:r>
            <a:r>
              <a:rPr lang="en-US" dirty="0" err="1" smtClean="0"/>
              <a:t>Infographics</a:t>
            </a:r>
            <a:r>
              <a:rPr lang="en-US" dirty="0" smtClean="0"/>
              <a:t> in context" series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My </a:t>
            </a:r>
            <a:r>
              <a:rPr lang="en-US" dirty="0" err="1" smtClean="0"/>
              <a:t>def</a:t>
            </a:r>
            <a:r>
              <a:rPr lang="en-US" dirty="0" smtClean="0"/>
              <a:t> of artistic </a:t>
            </a:r>
            <a:r>
              <a:rPr lang="en-US" dirty="0" err="1" smtClean="0"/>
              <a:t>vis</a:t>
            </a:r>
            <a:r>
              <a:rPr lang="en-US" dirty="0" smtClean="0"/>
              <a:t> are visualizations</a:t>
            </a:r>
            <a:r>
              <a:rPr lang="en-US" baseline="0" dirty="0" smtClean="0"/>
              <a:t> that don’t necessarily make life easier for you. They may not be the best choices for mappings of data for amplifying cognition but there may be other aesthetic reasons for decisions the maker made. </a:t>
            </a:r>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19</a:t>
            </a:fld>
            <a:endParaRPr lang="en-US"/>
          </a:p>
        </p:txBody>
      </p:sp>
    </p:spTree>
    <p:extLst>
      <p:ext uri="{BB962C8B-B14F-4D97-AF65-F5344CB8AC3E}">
        <p14:creationId xmlns:p14="http://schemas.microsoft.com/office/powerpoint/2010/main" val="1460657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0" baseline="0" dirty="0" smtClean="0"/>
              <a:t>Power of </a:t>
            </a:r>
            <a:r>
              <a:rPr lang="en-US" b="0" baseline="0" dirty="0" err="1" smtClean="0"/>
              <a:t>viz</a:t>
            </a:r>
            <a:r>
              <a:rPr lang="en-US" b="0" baseline="0" dirty="0" smtClean="0"/>
              <a:t> is about making things pop out at you without really thinking or doing any work. It’s about harnessing the human perceptual system to do work for you extremely quickly. </a:t>
            </a:r>
          </a:p>
          <a:p>
            <a:endParaRPr lang="en-US" b="0" baseline="0" dirty="0" smtClean="0"/>
          </a:p>
          <a:p>
            <a:r>
              <a:rPr lang="en-US" b="0" baseline="0" dirty="0" smtClean="0"/>
              <a:t>12</a:t>
            </a:r>
          </a:p>
          <a:p>
            <a:endParaRPr lang="en-US" b="0" baseline="0" dirty="0" smtClean="0"/>
          </a:p>
          <a:p>
            <a:r>
              <a:rPr lang="en-US" b="0" baseline="0" dirty="0" smtClean="0"/>
              <a:t>Leverage perceptual bandwidth of human visual processing system</a:t>
            </a:r>
          </a:p>
        </p:txBody>
      </p:sp>
      <p:sp>
        <p:nvSpPr>
          <p:cNvPr id="4" name="Slide Number Placeholder 3"/>
          <p:cNvSpPr>
            <a:spLocks noGrp="1"/>
          </p:cNvSpPr>
          <p:nvPr>
            <p:ph type="sldNum" sz="quarter" idx="10"/>
          </p:nvPr>
        </p:nvSpPr>
        <p:spPr/>
        <p:txBody>
          <a:bodyPr/>
          <a:lstStyle/>
          <a:p>
            <a:fld id="{7A955059-F18B-4A46-8E2C-80467ADA89E0}"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0" baseline="0" dirty="0" smtClean="0"/>
              <a:t>Words vs. Charts – Charts may be more memorable than densely written text. At the very least they show the story in a new way, or provide a different entry point into </a:t>
            </a:r>
            <a:r>
              <a:rPr lang="en-US" b="0" baseline="0" smtClean="0"/>
              <a:t>your story. </a:t>
            </a:r>
            <a:endParaRPr lang="en-US" b="0"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See things you couldn’t see before if you just looked at the table of numbers</a:t>
            </a:r>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22</a:t>
            </a:fld>
            <a:endParaRPr lang="en-US"/>
          </a:p>
        </p:txBody>
      </p:sp>
    </p:spTree>
    <p:extLst>
      <p:ext uri="{BB962C8B-B14F-4D97-AF65-F5344CB8AC3E}">
        <p14:creationId xmlns:p14="http://schemas.microsoft.com/office/powerpoint/2010/main" val="822917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Amplify cognition – distributed cognition</a:t>
            </a:r>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23</a:t>
            </a:fld>
            <a:endParaRPr lang="en-US"/>
          </a:p>
        </p:txBody>
      </p:sp>
    </p:spTree>
    <p:extLst>
      <p:ext uri="{BB962C8B-B14F-4D97-AF65-F5344CB8AC3E}">
        <p14:creationId xmlns:p14="http://schemas.microsoft.com/office/powerpoint/2010/main" val="3646159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0" dirty="0" smtClean="0"/>
              <a:t>Importance of explaining what colors and sizes MEAN</a:t>
            </a:r>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Mention that </a:t>
            </a:r>
            <a:r>
              <a:rPr lang="en-US" dirty="0" err="1" smtClean="0"/>
              <a:t>asgn</a:t>
            </a:r>
            <a:r>
              <a:rPr lang="en-US" dirty="0" smtClean="0"/>
              <a:t> 2 will be about learning to use it to do some exploratory data </a:t>
            </a:r>
            <a:r>
              <a:rPr lang="en-US" dirty="0" err="1" smtClean="0"/>
              <a:t>vis</a:t>
            </a:r>
            <a:r>
              <a:rPr lang="en-US" dirty="0" smtClean="0"/>
              <a:t> and find some potential</a:t>
            </a:r>
            <a:r>
              <a:rPr lang="en-US" baseline="0" dirty="0" smtClean="0"/>
              <a:t> stories in data</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26</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27</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0" dirty="0" smtClean="0"/>
              <a:t>Importance</a:t>
            </a:r>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0" baseline="0" dirty="0" smtClean="0"/>
              <a:t>Importance of pointing out key elements and adding context, adding emphasis</a:t>
            </a:r>
          </a:p>
        </p:txBody>
      </p:sp>
      <p:sp>
        <p:nvSpPr>
          <p:cNvPr id="4" name="Slide Number Placeholder 3"/>
          <p:cNvSpPr>
            <a:spLocks noGrp="1"/>
          </p:cNvSpPr>
          <p:nvPr>
            <p:ph type="sldNum" sz="quarter" idx="10"/>
          </p:nvPr>
        </p:nvSpPr>
        <p:spPr/>
        <p:txBody>
          <a:bodyPr/>
          <a:lstStyle/>
          <a:p>
            <a:fld id="{7A955059-F18B-4A46-8E2C-80467ADA89E0}"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0" dirty="0" smtClean="0"/>
              <a:t>Talk</a:t>
            </a:r>
            <a:r>
              <a:rPr lang="en-US" b="0" baseline="0" dirty="0" smtClean="0"/>
              <a:t> about data histrionics and acting out the data: dramatic elements and voice</a:t>
            </a:r>
          </a:p>
          <a:p>
            <a:endParaRPr lang="en-US" b="0"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Interactive</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7</a:t>
            </a:fld>
            <a:endParaRPr lang="en-US"/>
          </a:p>
        </p:txBody>
      </p:sp>
    </p:spTree>
    <p:extLst>
      <p:ext uri="{BB962C8B-B14F-4D97-AF65-F5344CB8AC3E}">
        <p14:creationId xmlns:p14="http://schemas.microsoft.com/office/powerpoint/2010/main" val="2621934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Connect</a:t>
            </a:r>
            <a:r>
              <a:rPr lang="en-US" baseline="0" dirty="0" smtClean="0"/>
              <a:t> back to </a:t>
            </a:r>
            <a:r>
              <a:rPr lang="en-US" baseline="0" dirty="0" err="1" smtClean="0"/>
              <a:t>def</a:t>
            </a:r>
            <a:r>
              <a:rPr lang="en-US" baseline="0" dirty="0" smtClean="0"/>
              <a:t> of information </a:t>
            </a:r>
            <a:r>
              <a:rPr lang="en-US" baseline="0" dirty="0" err="1" smtClean="0"/>
              <a:t>viz</a:t>
            </a:r>
            <a:r>
              <a:rPr lang="en-US" baseline="0" dirty="0" smtClean="0"/>
              <a:t>: abstract, interactive, </a:t>
            </a:r>
            <a:r>
              <a:rPr lang="en-US" baseline="0" smtClean="0"/>
              <a:t>amplifying cognition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8</a:t>
            </a:fld>
            <a:endParaRPr lang="en-US"/>
          </a:p>
        </p:txBody>
      </p:sp>
    </p:spTree>
    <p:extLst>
      <p:ext uri="{BB962C8B-B14F-4D97-AF65-F5344CB8AC3E}">
        <p14:creationId xmlns:p14="http://schemas.microsoft.com/office/powerpoint/2010/main" val="3851317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0" baseline="0" dirty="0" smtClean="0"/>
              <a:t>Talk about mapping as a central effort in visualization design. Mapping is dictated by the constraints of the data itself (some data types only go with some mappings), and by the tasks that need to be accomplished (you want to encode those as pre-attentive)</a:t>
            </a:r>
          </a:p>
        </p:txBody>
      </p:sp>
      <p:sp>
        <p:nvSpPr>
          <p:cNvPr id="4" name="Slide Number Placeholder 3"/>
          <p:cNvSpPr>
            <a:spLocks noGrp="1"/>
          </p:cNvSpPr>
          <p:nvPr>
            <p:ph type="sldNum" sz="quarter" idx="10"/>
          </p:nvPr>
        </p:nvSpPr>
        <p:spPr/>
        <p:txBody>
          <a:bodyPr/>
          <a:lstStyle/>
          <a:p>
            <a:fld id="{7A955059-F18B-4A46-8E2C-80467ADA89E0}"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Difference between figurative vs. non-figurative visualization</a:t>
            </a:r>
            <a:r>
              <a:rPr lang="en-US" baseline="0" dirty="0" smtClean="0"/>
              <a:t>. Figurative is the more infographic-y, whereas the non-figurative is the more abstract.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11</a:t>
            </a:fld>
            <a:endParaRPr lang="en-US"/>
          </a:p>
        </p:txBody>
      </p:sp>
    </p:spTree>
    <p:extLst>
      <p:ext uri="{BB962C8B-B14F-4D97-AF65-F5344CB8AC3E}">
        <p14:creationId xmlns:p14="http://schemas.microsoft.com/office/powerpoint/2010/main" val="2158255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9/1/15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9/1/15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9/1/15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9/1/15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9/1/15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9/1/15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9/1/15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9/1/15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9/1/15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9/1/15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9/1/15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6838"/>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176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9/1/15</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000" b="1" i="0" kern="1200" baseline="0">
          <a:solidFill>
            <a:schemeClr val="bg1">
              <a:lumMod val="75000"/>
            </a:schemeClr>
          </a:solidFill>
          <a:latin typeface="Gill Sans MT"/>
          <a:ea typeface="+mj-ea"/>
          <a:cs typeface="Abadi MT Condensed Extra Bold"/>
        </a:defRPr>
      </a:lvl1pPr>
    </p:titleStyle>
    <p:body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t.co/MEjhp8AKQy" TargetMode="External"/><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youtube.com/watch?v=jbkSRLYSojo" TargetMode="Externa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em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18.png"/><Relationship Id="rId7" Type="http://schemas.openxmlformats.org/officeDocument/2006/relationships/hyperlink" Target="http://t.co/MEjhp8AKQy" TargetMode="External"/><Relationship Id="rId8"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hyperlink" Target="http://www.nytimes.com/interactive/2014/06/05/upshot/how-the-recession-reshaped-the-economy-in-255-charts.html?&amp;abt=0002&amp;abg=1" TargetMode="External"/><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 y="1397000"/>
            <a:ext cx="9143999" cy="332740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Data Visualization, Tools and Technology</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
        <p:nvSpPr>
          <p:cNvPr id="7" name="Title 1"/>
          <p:cNvSpPr txBox="1">
            <a:spLocks/>
          </p:cNvSpPr>
          <p:nvPr/>
        </p:nvSpPr>
        <p:spPr>
          <a:xfrm>
            <a:off x="622301" y="1092200"/>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0" y="4724401"/>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latin typeface="Abadi MT Condensed Extra Bold"/>
                <a:cs typeface="Abadi MT Condensed Extra Bold"/>
              </a:rPr>
              <a:t>JOUR479D/779D</a:t>
            </a:r>
          </a:p>
          <a:p>
            <a:pPr marL="0" lvl="1" algn="ctr" defTabSz="457200" rtl="0">
              <a:spcBef>
                <a:spcPct val="0"/>
              </a:spcBef>
            </a:pPr>
            <a:r>
              <a:rPr lang="en-US" sz="2222" dirty="0" smtClean="0">
                <a:latin typeface="Abadi MT Condensed Extra Bold"/>
                <a:cs typeface="Abadi MT Condensed Extra Bold"/>
              </a:rPr>
              <a:t>University of Maryland</a:t>
            </a:r>
          </a:p>
        </p:txBody>
      </p:sp>
    </p:spTree>
    <p:extLst>
      <p:ext uri="{BB962C8B-B14F-4D97-AF65-F5344CB8AC3E}">
        <p14:creationId xmlns:p14="http://schemas.microsoft.com/office/powerpoint/2010/main" val="2434778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a:xfrm>
            <a:off x="457200" y="1143000"/>
            <a:ext cx="8229600" cy="4902200"/>
          </a:xfrm>
        </p:spPr>
        <p:txBody>
          <a:bodyPr>
            <a:normAutofit/>
          </a:bodyPr>
          <a:lstStyle/>
          <a:p>
            <a:r>
              <a:rPr lang="en-US" dirty="0" smtClean="0"/>
              <a:t>Scientific Visualization</a:t>
            </a:r>
          </a:p>
          <a:p>
            <a:pPr lvl="1"/>
            <a:r>
              <a:rPr lang="en-US" dirty="0" smtClean="0"/>
              <a:t>Involves scientific data with an inherent physical component, rather than abstract.</a:t>
            </a:r>
          </a:p>
          <a:p>
            <a:endParaRPr lang="en-US" dirty="0"/>
          </a:p>
        </p:txBody>
      </p:sp>
      <p:pic>
        <p:nvPicPr>
          <p:cNvPr id="5" name="Picture 4"/>
          <p:cNvPicPr>
            <a:picLocks noChangeAspect="1"/>
          </p:cNvPicPr>
          <p:nvPr/>
        </p:nvPicPr>
        <p:blipFill>
          <a:blip r:embed="rId2"/>
          <a:stretch>
            <a:fillRect/>
          </a:stretch>
        </p:blipFill>
        <p:spPr>
          <a:xfrm>
            <a:off x="2438400" y="2349501"/>
            <a:ext cx="4495800" cy="4344967"/>
          </a:xfrm>
          <a:prstGeom prst="rect">
            <a:avLst/>
          </a:prstGeom>
        </p:spPr>
      </p:pic>
      <p:pic>
        <p:nvPicPr>
          <p:cNvPr id="6" name="Picture 5"/>
          <p:cNvPicPr>
            <a:picLocks noChangeAspect="1"/>
          </p:cNvPicPr>
          <p:nvPr/>
        </p:nvPicPr>
        <p:blipFill>
          <a:blip r:embed="rId3"/>
          <a:stretch>
            <a:fillRect/>
          </a:stretch>
        </p:blipFill>
        <p:spPr>
          <a:xfrm>
            <a:off x="1371600" y="2349501"/>
            <a:ext cx="6705600" cy="4265377"/>
          </a:xfrm>
          <a:prstGeom prst="rect">
            <a:avLst/>
          </a:prstGeom>
        </p:spPr>
      </p:pic>
    </p:spTree>
    <p:extLst>
      <p:ext uri="{BB962C8B-B14F-4D97-AF65-F5344CB8AC3E}">
        <p14:creationId xmlns:p14="http://schemas.microsoft.com/office/powerpoint/2010/main" val="399873052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a:xfrm>
            <a:off x="457200" y="914401"/>
            <a:ext cx="8229600" cy="4902200"/>
          </a:xfrm>
        </p:spPr>
        <p:txBody>
          <a:bodyPr>
            <a:normAutofit/>
          </a:bodyPr>
          <a:lstStyle/>
          <a:p>
            <a:r>
              <a:rPr lang="en-US" dirty="0" smtClean="0"/>
              <a:t>Infographics</a:t>
            </a:r>
          </a:p>
          <a:p>
            <a:pPr lvl="1"/>
            <a:r>
              <a:rPr lang="en-US" dirty="0" smtClean="0"/>
              <a:t>Visual displays in which graphics such as illustrations, symbols, maps, or diagrams are used.</a:t>
            </a:r>
            <a:endParaRPr lang="en-US" dirty="0"/>
          </a:p>
          <a:p>
            <a:endParaRPr lang="en-US" dirty="0"/>
          </a:p>
        </p:txBody>
      </p:sp>
      <p:pic>
        <p:nvPicPr>
          <p:cNvPr id="4" name="Picture 3"/>
          <p:cNvPicPr>
            <a:picLocks noChangeAspect="1"/>
          </p:cNvPicPr>
          <p:nvPr/>
        </p:nvPicPr>
        <p:blipFill rotWithShape="1">
          <a:blip r:embed="rId3"/>
          <a:srcRect t="2871" b="8727"/>
          <a:stretch/>
        </p:blipFill>
        <p:spPr>
          <a:xfrm>
            <a:off x="1371601" y="2286000"/>
            <a:ext cx="6756076" cy="4419600"/>
          </a:xfrm>
          <a:prstGeom prst="rect">
            <a:avLst/>
          </a:prstGeom>
        </p:spPr>
      </p:pic>
    </p:spTree>
    <p:extLst>
      <p:ext uri="{BB962C8B-B14F-4D97-AF65-F5344CB8AC3E}">
        <p14:creationId xmlns:p14="http://schemas.microsoft.com/office/powerpoint/2010/main" val="341493234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Definitions</a:t>
            </a:r>
            <a:endParaRPr lang="en-US" dirty="0"/>
          </a:p>
        </p:txBody>
      </p:sp>
      <p:sp>
        <p:nvSpPr>
          <p:cNvPr id="3" name="Content Placeholder 2"/>
          <p:cNvSpPr>
            <a:spLocks noGrp="1"/>
          </p:cNvSpPr>
          <p:nvPr>
            <p:ph idx="1"/>
          </p:nvPr>
        </p:nvSpPr>
        <p:spPr>
          <a:xfrm>
            <a:off x="457200" y="914401"/>
            <a:ext cx="8229600" cy="4902200"/>
          </a:xfrm>
        </p:spPr>
        <p:txBody>
          <a:bodyPr>
            <a:normAutofit/>
          </a:bodyPr>
          <a:lstStyle/>
          <a:p>
            <a:r>
              <a:rPr lang="en-US" dirty="0" smtClean="0"/>
              <a:t>Data </a:t>
            </a:r>
            <a:r>
              <a:rPr lang="en-US" dirty="0"/>
              <a:t>Visualization</a:t>
            </a:r>
          </a:p>
          <a:p>
            <a:pPr lvl="1"/>
            <a:r>
              <a:rPr lang="en-US" dirty="0" smtClean="0"/>
              <a:t>All types of visual representations that support the depiction of data. </a:t>
            </a:r>
          </a:p>
          <a:p>
            <a:pPr lvl="1"/>
            <a:endParaRPr lang="en-US" dirty="0"/>
          </a:p>
          <a:p>
            <a:pPr lvl="1"/>
            <a:r>
              <a:rPr lang="en-US" dirty="0" smtClean="0"/>
              <a:t>Encompasses both scientific and information visualization. </a:t>
            </a:r>
            <a:endParaRPr lang="en-US" dirty="0"/>
          </a:p>
        </p:txBody>
      </p:sp>
      <p:pic>
        <p:nvPicPr>
          <p:cNvPr id="5" name="Picture 4"/>
          <p:cNvPicPr>
            <a:picLocks noChangeAspect="1"/>
          </p:cNvPicPr>
          <p:nvPr/>
        </p:nvPicPr>
        <p:blipFill>
          <a:blip r:embed="rId2"/>
          <a:stretch>
            <a:fillRect/>
          </a:stretch>
        </p:blipFill>
        <p:spPr>
          <a:xfrm>
            <a:off x="609600" y="3124200"/>
            <a:ext cx="8077200" cy="3185950"/>
          </a:xfrm>
          <a:prstGeom prst="rect">
            <a:avLst/>
          </a:prstGeom>
        </p:spPr>
      </p:pic>
    </p:spTree>
    <p:extLst>
      <p:ext uri="{BB962C8B-B14F-4D97-AF65-F5344CB8AC3E}">
        <p14:creationId xmlns:p14="http://schemas.microsoft.com/office/powerpoint/2010/main" val="399873052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254001"/>
            <a:ext cx="9144000" cy="6332410"/>
          </a:xfrm>
          <a:prstGeom prst="rect">
            <a:avLst/>
          </a:prstGeom>
        </p:spPr>
      </p:pic>
    </p:spTree>
    <p:extLst>
      <p:ext uri="{BB962C8B-B14F-4D97-AF65-F5344CB8AC3E}">
        <p14:creationId xmlns:p14="http://schemas.microsoft.com/office/powerpoint/2010/main" val="272362156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Charles </a:t>
            </a:r>
            <a:r>
              <a:rPr lang="en-US" dirty="0" err="1" smtClean="0"/>
              <a:t>Minard</a:t>
            </a:r>
            <a:r>
              <a:rPr lang="en-US" dirty="0" smtClean="0"/>
              <a:t> - 1869</a:t>
            </a:r>
            <a:endParaRPr lang="en-US" dirty="0"/>
          </a:p>
        </p:txBody>
      </p:sp>
      <p:pic>
        <p:nvPicPr>
          <p:cNvPr id="4" name="Picture 3"/>
          <p:cNvPicPr>
            <a:picLocks noChangeAspect="1"/>
          </p:cNvPicPr>
          <p:nvPr/>
        </p:nvPicPr>
        <p:blipFill>
          <a:blip r:embed="rId3"/>
          <a:stretch>
            <a:fillRect/>
          </a:stretch>
        </p:blipFill>
        <p:spPr>
          <a:xfrm>
            <a:off x="0" y="1371600"/>
            <a:ext cx="9144000" cy="4359720"/>
          </a:xfrm>
          <a:prstGeom prst="rect">
            <a:avLst/>
          </a:prstGeom>
        </p:spPr>
      </p:pic>
    </p:spTree>
    <p:extLst>
      <p:ext uri="{BB962C8B-B14F-4D97-AF65-F5344CB8AC3E}">
        <p14:creationId xmlns:p14="http://schemas.microsoft.com/office/powerpoint/2010/main" val="28148542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John Snow 1854 Cholera Outbreak</a:t>
            </a:r>
            <a:endParaRPr lang="en-US" dirty="0"/>
          </a:p>
        </p:txBody>
      </p:sp>
      <p:pic>
        <p:nvPicPr>
          <p:cNvPr id="4" name="Picture 3" descr="cholera.JPG"/>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30833" r="11111"/>
          <a:stretch/>
        </p:blipFill>
        <p:spPr>
          <a:xfrm rot="5400000">
            <a:off x="1740747" y="164253"/>
            <a:ext cx="5662507" cy="7315200"/>
          </a:xfrm>
          <a:prstGeom prst="rect">
            <a:avLst/>
          </a:prstGeom>
        </p:spPr>
      </p:pic>
    </p:spTree>
    <p:extLst>
      <p:ext uri="{BB962C8B-B14F-4D97-AF65-F5344CB8AC3E}">
        <p14:creationId xmlns:p14="http://schemas.microsoft.com/office/powerpoint/2010/main" val="360338113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William </a:t>
            </a:r>
            <a:r>
              <a:rPr lang="en-US" dirty="0" err="1" smtClean="0"/>
              <a:t>Playfair</a:t>
            </a:r>
            <a:r>
              <a:rPr lang="en-US" dirty="0" smtClean="0"/>
              <a:t> - 1821</a:t>
            </a:r>
            <a:endParaRPr lang="en-US" dirty="0"/>
          </a:p>
        </p:txBody>
      </p:sp>
      <p:pic>
        <p:nvPicPr>
          <p:cNvPr id="4" name="Picture 3"/>
          <p:cNvPicPr>
            <a:picLocks noChangeAspect="1"/>
          </p:cNvPicPr>
          <p:nvPr/>
        </p:nvPicPr>
        <p:blipFill>
          <a:blip r:embed="rId3"/>
          <a:stretch>
            <a:fillRect/>
          </a:stretch>
        </p:blipFill>
        <p:spPr>
          <a:xfrm>
            <a:off x="0" y="1003300"/>
            <a:ext cx="9144000" cy="4828032"/>
          </a:xfrm>
          <a:prstGeom prst="rect">
            <a:avLst/>
          </a:prstGeom>
        </p:spPr>
      </p:pic>
    </p:spTree>
    <p:extLst>
      <p:ext uri="{BB962C8B-B14F-4D97-AF65-F5344CB8AC3E}">
        <p14:creationId xmlns:p14="http://schemas.microsoft.com/office/powerpoint/2010/main" val="227622681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r>
              <a:rPr lang="en-US" dirty="0" smtClean="0"/>
              <a:t>Visual Analytics</a:t>
            </a:r>
          </a:p>
          <a:p>
            <a:pPr lvl="1"/>
            <a:r>
              <a:rPr lang="en-US" dirty="0" smtClean="0"/>
              <a:t>The science of analytical reasoning facilitated by interactive visual interfaces. </a:t>
            </a:r>
          </a:p>
          <a:p>
            <a:pPr lvl="1"/>
            <a:endParaRPr lang="en-US" dirty="0"/>
          </a:p>
          <a:p>
            <a:pPr lvl="1"/>
            <a:r>
              <a:rPr lang="en-US" dirty="0" smtClean="0"/>
              <a:t>Integrates automated data analysis techniques with appropriate </a:t>
            </a:r>
            <a:r>
              <a:rPr lang="en-US" dirty="0" err="1" smtClean="0"/>
              <a:t>vis</a:t>
            </a:r>
            <a:r>
              <a:rPr lang="en-US" dirty="0" smtClean="0"/>
              <a:t> and interaction techniques for humans to cope with limitations</a:t>
            </a:r>
          </a:p>
        </p:txBody>
      </p:sp>
    </p:spTree>
    <p:extLst>
      <p:ext uri="{BB962C8B-B14F-4D97-AF65-F5344CB8AC3E}">
        <p14:creationId xmlns:p14="http://schemas.microsoft.com/office/powerpoint/2010/main" val="296738213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Analytics</a:t>
            </a:r>
            <a:endParaRPr lang="en-US" dirty="0"/>
          </a:p>
        </p:txBody>
      </p:sp>
      <p:pic>
        <p:nvPicPr>
          <p:cNvPr id="3" name="Picture 2">
            <a:hlinkClick r:id="rId3"/>
          </p:cNvPr>
          <p:cNvPicPr>
            <a:picLocks noChangeAspect="1"/>
          </p:cNvPicPr>
          <p:nvPr/>
        </p:nvPicPr>
        <p:blipFill>
          <a:blip r:embed="rId4"/>
          <a:stretch>
            <a:fillRect/>
          </a:stretch>
        </p:blipFill>
        <p:spPr>
          <a:xfrm>
            <a:off x="0" y="914400"/>
            <a:ext cx="9144000" cy="5759865"/>
          </a:xfrm>
          <a:prstGeom prst="rect">
            <a:avLst/>
          </a:prstGeom>
        </p:spPr>
      </p:pic>
    </p:spTree>
    <p:extLst>
      <p:ext uri="{BB962C8B-B14F-4D97-AF65-F5344CB8AC3E}">
        <p14:creationId xmlns:p14="http://schemas.microsoft.com/office/powerpoint/2010/main" val="17290392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Artistic Data Vis</a:t>
            </a:r>
            <a:endParaRPr lang="en-US" dirty="0"/>
          </a:p>
        </p:txBody>
      </p:sp>
      <p:pic>
        <p:nvPicPr>
          <p:cNvPr id="4" name="Picture 3"/>
          <p:cNvPicPr>
            <a:picLocks noChangeAspect="1"/>
          </p:cNvPicPr>
          <p:nvPr/>
        </p:nvPicPr>
        <p:blipFill>
          <a:blip r:embed="rId3"/>
          <a:stretch>
            <a:fillRect/>
          </a:stretch>
        </p:blipFill>
        <p:spPr>
          <a:xfrm>
            <a:off x="127000" y="876300"/>
            <a:ext cx="8890000" cy="5829300"/>
          </a:xfrm>
          <a:prstGeom prst="rect">
            <a:avLst/>
          </a:prstGeom>
        </p:spPr>
      </p:pic>
      <p:pic>
        <p:nvPicPr>
          <p:cNvPr id="7" name="Picture 6"/>
          <p:cNvPicPr>
            <a:picLocks noChangeAspect="1"/>
          </p:cNvPicPr>
          <p:nvPr/>
        </p:nvPicPr>
        <p:blipFill>
          <a:blip r:embed="rId4"/>
          <a:stretch>
            <a:fillRect/>
          </a:stretch>
        </p:blipFill>
        <p:spPr>
          <a:xfrm>
            <a:off x="101600" y="876300"/>
            <a:ext cx="8890000" cy="5829300"/>
          </a:xfrm>
          <a:prstGeom prst="rect">
            <a:avLst/>
          </a:prstGeom>
        </p:spPr>
      </p:pic>
      <p:pic>
        <p:nvPicPr>
          <p:cNvPr id="6" name="Picture 5"/>
          <p:cNvPicPr>
            <a:picLocks noChangeAspect="1"/>
          </p:cNvPicPr>
          <p:nvPr/>
        </p:nvPicPr>
        <p:blipFill>
          <a:blip r:embed="rId5"/>
          <a:stretch>
            <a:fillRect/>
          </a:stretch>
        </p:blipFill>
        <p:spPr>
          <a:xfrm>
            <a:off x="114300" y="876300"/>
            <a:ext cx="8890000" cy="5829300"/>
          </a:xfrm>
          <a:prstGeom prst="rect">
            <a:avLst/>
          </a:prstGeom>
        </p:spPr>
      </p:pic>
      <p:pic>
        <p:nvPicPr>
          <p:cNvPr id="5" name="Picture 4"/>
          <p:cNvPicPr>
            <a:picLocks noChangeAspect="1"/>
          </p:cNvPicPr>
          <p:nvPr/>
        </p:nvPicPr>
        <p:blipFill>
          <a:blip r:embed="rId6"/>
          <a:stretch>
            <a:fillRect/>
          </a:stretch>
        </p:blipFill>
        <p:spPr>
          <a:xfrm>
            <a:off x="127000" y="876300"/>
            <a:ext cx="8890000" cy="5829300"/>
          </a:xfrm>
          <a:prstGeom prst="rect">
            <a:avLst/>
          </a:prstGeom>
        </p:spPr>
      </p:pic>
    </p:spTree>
    <p:extLst>
      <p:ext uri="{BB962C8B-B14F-4D97-AF65-F5344CB8AC3E}">
        <p14:creationId xmlns:p14="http://schemas.microsoft.com/office/powerpoint/2010/main" val="370446040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2"/>
          </p:cNvPr>
          <p:cNvPicPr>
            <a:picLocks noChangeAspect="1"/>
          </p:cNvPicPr>
          <p:nvPr/>
        </p:nvPicPr>
        <p:blipFill rotWithShape="1">
          <a:blip r:embed="rId3"/>
          <a:srcRect l="10877" r="13146"/>
          <a:stretch/>
        </p:blipFill>
        <p:spPr>
          <a:xfrm>
            <a:off x="1" y="0"/>
            <a:ext cx="9148028" cy="6858000"/>
          </a:xfrm>
          <a:prstGeom prst="rect">
            <a:avLst/>
          </a:prstGeom>
        </p:spPr>
      </p:pic>
    </p:spTree>
    <p:extLst>
      <p:ext uri="{BB962C8B-B14F-4D97-AF65-F5344CB8AC3E}">
        <p14:creationId xmlns:p14="http://schemas.microsoft.com/office/powerpoint/2010/main" val="39055724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2057400"/>
            <a:ext cx="8272133" cy="1849230"/>
          </a:xfrm>
        </p:spPr>
        <p:txBody>
          <a:bodyPr>
            <a:normAutofit/>
          </a:bodyPr>
          <a:lstStyle/>
          <a:p>
            <a:pPr lvl="1"/>
            <a:r>
              <a:rPr lang="en-US" sz="2400" dirty="0">
                <a:solidFill>
                  <a:schemeClr val="tx1"/>
                </a:solidFill>
                <a:latin typeface="Gill Sans"/>
                <a:cs typeface="Gill Sans"/>
              </a:rPr>
              <a:t>09402648470336433811220192241170661717938636284053501277497777574160359443922782501454579588332109151107734221129913115339082437390615304860609219234735525074974080717834943711672216957699533965099644671680411346</a:t>
            </a:r>
            <a:endParaRPr lang="en-US" sz="3600" dirty="0">
              <a:solidFill>
                <a:schemeClr val="tx1"/>
              </a:solidFill>
              <a:latin typeface="Gill Sans"/>
              <a:cs typeface="Gill Sans"/>
            </a:endParaRPr>
          </a:p>
        </p:txBody>
      </p:sp>
      <p:sp>
        <p:nvSpPr>
          <p:cNvPr id="8" name="Content Placeholder 2"/>
          <p:cNvSpPr txBox="1">
            <a:spLocks/>
          </p:cNvSpPr>
          <p:nvPr/>
        </p:nvSpPr>
        <p:spPr>
          <a:xfrm>
            <a:off x="457200" y="4170570"/>
            <a:ext cx="8272133" cy="184923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3600" b="1" kern="1200">
                <a:solidFill>
                  <a:schemeClr val="tx1"/>
                </a:solidFill>
                <a:latin typeface="Abadi MT Condensed Light"/>
                <a:ea typeface="+mn-ea"/>
                <a:cs typeface="Abadi MT Condensed Light"/>
              </a:defRPr>
            </a:lvl1pPr>
            <a:lvl2pPr marL="0" indent="0" algn="l" defTabSz="457200" rtl="0" eaLnBrk="1" latinLnBrk="0" hangingPunct="1">
              <a:spcBef>
                <a:spcPts val="0"/>
              </a:spcBef>
              <a:buFont typeface="Arial"/>
              <a:buNone/>
              <a:defRPr sz="2800" kern="1200">
                <a:solidFill>
                  <a:schemeClr val="tx1">
                    <a:lumMod val="65000"/>
                    <a:lumOff val="35000"/>
                  </a:schemeClr>
                </a:solidFill>
                <a:latin typeface="Abadi MT Condensed Light"/>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400" dirty="0" smtClean="0">
                <a:solidFill>
                  <a:schemeClr val="tx1"/>
                </a:solidFill>
                <a:latin typeface="Gill Sans"/>
                <a:cs typeface="Gill Sans"/>
              </a:rPr>
              <a:t>0940264</a:t>
            </a:r>
            <a:r>
              <a:rPr lang="en-US" sz="2400" dirty="0" smtClean="0">
                <a:solidFill>
                  <a:srgbClr val="FF00A7"/>
                </a:solidFill>
                <a:latin typeface="Gill Sans"/>
                <a:cs typeface="Gill Sans"/>
              </a:rPr>
              <a:t>8</a:t>
            </a:r>
            <a:r>
              <a:rPr lang="en-US" sz="2400" dirty="0" smtClean="0">
                <a:solidFill>
                  <a:schemeClr val="tx1"/>
                </a:solidFill>
                <a:latin typeface="Gill Sans"/>
                <a:cs typeface="Gill Sans"/>
              </a:rPr>
              <a:t>470336433</a:t>
            </a:r>
            <a:r>
              <a:rPr lang="en-US" sz="2400" dirty="0" smtClean="0">
                <a:solidFill>
                  <a:srgbClr val="FF00A7"/>
                </a:solidFill>
                <a:latin typeface="Gill Sans"/>
                <a:cs typeface="Gill Sans"/>
              </a:rPr>
              <a:t>8</a:t>
            </a:r>
            <a:r>
              <a:rPr lang="en-US" sz="2400" dirty="0" smtClean="0">
                <a:solidFill>
                  <a:schemeClr val="tx1"/>
                </a:solidFill>
                <a:latin typeface="Gill Sans"/>
                <a:cs typeface="Gill Sans"/>
              </a:rPr>
              <a:t>1122019224117066171793</a:t>
            </a:r>
            <a:r>
              <a:rPr lang="en-US" sz="2400" dirty="0" smtClean="0">
                <a:solidFill>
                  <a:srgbClr val="FF00A7"/>
                </a:solidFill>
                <a:latin typeface="Gill Sans"/>
                <a:cs typeface="Gill Sans"/>
              </a:rPr>
              <a:t>8</a:t>
            </a:r>
            <a:r>
              <a:rPr lang="en-US" sz="2400" dirty="0" smtClean="0">
                <a:solidFill>
                  <a:schemeClr val="tx1"/>
                </a:solidFill>
                <a:latin typeface="Gill Sans"/>
                <a:cs typeface="Gill Sans"/>
              </a:rPr>
              <a:t>6362</a:t>
            </a:r>
            <a:r>
              <a:rPr lang="en-US" sz="2400" dirty="0" smtClean="0">
                <a:solidFill>
                  <a:srgbClr val="FF00A7"/>
                </a:solidFill>
                <a:latin typeface="Gill Sans"/>
                <a:cs typeface="Gill Sans"/>
              </a:rPr>
              <a:t>8</a:t>
            </a:r>
            <a:r>
              <a:rPr lang="en-US" sz="2400" dirty="0" smtClean="0">
                <a:solidFill>
                  <a:schemeClr val="tx1"/>
                </a:solidFill>
                <a:latin typeface="Gill Sans"/>
                <a:cs typeface="Gill Sans"/>
              </a:rPr>
              <a:t>40535012774977775741603594439227</a:t>
            </a:r>
            <a:r>
              <a:rPr lang="en-US" sz="2400" dirty="0" smtClean="0">
                <a:solidFill>
                  <a:srgbClr val="FF00A7"/>
                </a:solidFill>
                <a:latin typeface="Gill Sans"/>
                <a:cs typeface="Gill Sans"/>
              </a:rPr>
              <a:t>8</a:t>
            </a:r>
            <a:r>
              <a:rPr lang="en-US" sz="2400" dirty="0" smtClean="0">
                <a:solidFill>
                  <a:schemeClr val="tx1"/>
                </a:solidFill>
                <a:latin typeface="Gill Sans"/>
                <a:cs typeface="Gill Sans"/>
              </a:rPr>
              <a:t>25014545795</a:t>
            </a:r>
            <a:r>
              <a:rPr lang="en-US" sz="2400" dirty="0" smtClean="0">
                <a:solidFill>
                  <a:srgbClr val="FF00A7"/>
                </a:solidFill>
                <a:latin typeface="Gill Sans"/>
                <a:cs typeface="Gill Sans"/>
              </a:rPr>
              <a:t>88</a:t>
            </a:r>
            <a:r>
              <a:rPr lang="en-US" sz="2400" dirty="0" smtClean="0">
                <a:solidFill>
                  <a:schemeClr val="tx1"/>
                </a:solidFill>
                <a:latin typeface="Gill Sans"/>
                <a:cs typeface="Gill Sans"/>
              </a:rPr>
              <a:t>3321091511077342211299131153390</a:t>
            </a:r>
            <a:r>
              <a:rPr lang="en-US" sz="2400" dirty="0" smtClean="0">
                <a:solidFill>
                  <a:srgbClr val="FF00A7"/>
                </a:solidFill>
                <a:latin typeface="Gill Sans"/>
                <a:cs typeface="Gill Sans"/>
              </a:rPr>
              <a:t>8</a:t>
            </a:r>
            <a:r>
              <a:rPr lang="en-US" sz="2400" dirty="0" smtClean="0">
                <a:solidFill>
                  <a:schemeClr val="tx1"/>
                </a:solidFill>
                <a:latin typeface="Gill Sans"/>
                <a:cs typeface="Gill Sans"/>
              </a:rPr>
              <a:t>2437390615304</a:t>
            </a:r>
            <a:r>
              <a:rPr lang="en-US" sz="2400" dirty="0" smtClean="0">
                <a:solidFill>
                  <a:srgbClr val="FF00A7"/>
                </a:solidFill>
                <a:latin typeface="Gill Sans"/>
                <a:cs typeface="Gill Sans"/>
              </a:rPr>
              <a:t>8</a:t>
            </a:r>
            <a:r>
              <a:rPr lang="en-US" sz="2400" dirty="0" smtClean="0">
                <a:solidFill>
                  <a:schemeClr val="tx1"/>
                </a:solidFill>
                <a:latin typeface="Gill Sans"/>
                <a:cs typeface="Gill Sans"/>
              </a:rPr>
              <a:t>606092192347355250749740</a:t>
            </a:r>
            <a:r>
              <a:rPr lang="en-US" sz="2400" dirty="0" smtClean="0">
                <a:solidFill>
                  <a:srgbClr val="FF00A7"/>
                </a:solidFill>
                <a:latin typeface="Gill Sans"/>
                <a:cs typeface="Gill Sans"/>
              </a:rPr>
              <a:t>8</a:t>
            </a:r>
            <a:r>
              <a:rPr lang="en-US" sz="2400" dirty="0" smtClean="0">
                <a:solidFill>
                  <a:schemeClr val="tx1"/>
                </a:solidFill>
                <a:latin typeface="Gill Sans"/>
                <a:cs typeface="Gill Sans"/>
              </a:rPr>
              <a:t>0717</a:t>
            </a:r>
            <a:r>
              <a:rPr lang="en-US" sz="2400" dirty="0" smtClean="0">
                <a:solidFill>
                  <a:srgbClr val="FF00A7"/>
                </a:solidFill>
                <a:latin typeface="Gill Sans"/>
                <a:cs typeface="Gill Sans"/>
              </a:rPr>
              <a:t>8</a:t>
            </a:r>
            <a:r>
              <a:rPr lang="en-US" sz="2400" dirty="0" smtClean="0">
                <a:solidFill>
                  <a:schemeClr val="tx1"/>
                </a:solidFill>
                <a:latin typeface="Gill Sans"/>
                <a:cs typeface="Gill Sans"/>
              </a:rPr>
              <a:t>349437116722169576995339650996446716</a:t>
            </a:r>
            <a:r>
              <a:rPr lang="en-US" sz="2400" dirty="0" smtClean="0">
                <a:solidFill>
                  <a:srgbClr val="FF00A7"/>
                </a:solidFill>
                <a:latin typeface="Gill Sans"/>
                <a:cs typeface="Gill Sans"/>
              </a:rPr>
              <a:t>8</a:t>
            </a:r>
            <a:r>
              <a:rPr lang="en-US" sz="2400" dirty="0" smtClean="0">
                <a:solidFill>
                  <a:schemeClr val="tx1"/>
                </a:solidFill>
                <a:latin typeface="Gill Sans"/>
                <a:cs typeface="Gill Sans"/>
              </a:rPr>
              <a:t>0411346</a:t>
            </a:r>
            <a:endParaRPr lang="en-US" sz="3600" dirty="0" smtClean="0">
              <a:solidFill>
                <a:schemeClr val="tx1"/>
              </a:solidFill>
              <a:latin typeface="Gill Sans"/>
              <a:cs typeface="Gill Sans"/>
            </a:endParaRPr>
          </a:p>
        </p:txBody>
      </p:sp>
      <p:sp>
        <p:nvSpPr>
          <p:cNvPr id="4" name="Title 1"/>
          <p:cNvSpPr>
            <a:spLocks noGrp="1"/>
          </p:cNvSpPr>
          <p:nvPr>
            <p:ph type="title"/>
          </p:nvPr>
        </p:nvSpPr>
        <p:spPr>
          <a:xfrm>
            <a:off x="203200" y="20638"/>
            <a:ext cx="8686800" cy="855662"/>
          </a:xfrm>
        </p:spPr>
        <p:txBody>
          <a:bodyPr/>
          <a:lstStyle/>
          <a:p>
            <a:pPr algn="ctr"/>
            <a:r>
              <a:rPr lang="en-US" b="1" dirty="0" smtClean="0">
                <a:solidFill>
                  <a:schemeClr val="bg1">
                    <a:lumMod val="75000"/>
                  </a:schemeClr>
                </a:solidFill>
                <a:latin typeface="Gill Sans MT"/>
                <a:cs typeface="Gill Sans MT"/>
              </a:rPr>
              <a:t>Power of  Visualization</a:t>
            </a:r>
            <a:endParaRPr lang="en-US" b="1" dirty="0">
              <a:solidFill>
                <a:schemeClr val="bg1">
                  <a:lumMod val="75000"/>
                </a:schemeClr>
              </a:solidFill>
              <a:latin typeface="Gill Sans MT"/>
              <a:cs typeface="Gill Sans MT"/>
            </a:endParaRPr>
          </a:p>
        </p:txBody>
      </p:sp>
      <p:sp>
        <p:nvSpPr>
          <p:cNvPr id="6" name="Content Placeholder 2"/>
          <p:cNvSpPr txBox="1">
            <a:spLocks/>
          </p:cNvSpPr>
          <p:nvPr/>
        </p:nvSpPr>
        <p:spPr>
          <a:xfrm>
            <a:off x="482600" y="1143000"/>
            <a:ext cx="8272133" cy="83820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b="1" dirty="0" smtClean="0">
                <a:solidFill>
                  <a:schemeClr val="tx1"/>
                </a:solidFill>
                <a:cs typeface="Gill Sans"/>
              </a:rPr>
              <a:t>Count the “8”s</a:t>
            </a:r>
            <a:endParaRPr lang="en-US" sz="3600" b="1" dirty="0">
              <a:solidFill>
                <a:schemeClr val="tx1"/>
              </a:solidFill>
              <a:cs typeface="Gill Sans"/>
            </a:endParaRPr>
          </a:p>
        </p:txBody>
      </p:sp>
    </p:spTree>
    <p:extLst>
      <p:ext uri="{BB962C8B-B14F-4D97-AF65-F5344CB8AC3E}">
        <p14:creationId xmlns:p14="http://schemas.microsoft.com/office/powerpoint/2010/main" val="319783041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03200" y="20638"/>
            <a:ext cx="8686800" cy="855662"/>
          </a:xfrm>
        </p:spPr>
        <p:txBody>
          <a:bodyPr/>
          <a:lstStyle/>
          <a:p>
            <a:pPr algn="ctr"/>
            <a:r>
              <a:rPr lang="en-US" b="1" dirty="0" smtClean="0">
                <a:solidFill>
                  <a:schemeClr val="bg1">
                    <a:lumMod val="75000"/>
                  </a:schemeClr>
                </a:solidFill>
                <a:latin typeface="Gill Sans MT"/>
                <a:cs typeface="Gill Sans MT"/>
              </a:rPr>
              <a:t>Power of  Visualization</a:t>
            </a:r>
            <a:endParaRPr lang="en-US" b="1" dirty="0">
              <a:solidFill>
                <a:schemeClr val="bg1">
                  <a:lumMod val="75000"/>
                </a:schemeClr>
              </a:solidFill>
              <a:latin typeface="Gill Sans MT"/>
              <a:cs typeface="Gill Sans MT"/>
            </a:endParaRPr>
          </a:p>
        </p:txBody>
      </p:sp>
      <p:sp>
        <p:nvSpPr>
          <p:cNvPr id="6" name="Content Placeholder 2"/>
          <p:cNvSpPr txBox="1">
            <a:spLocks/>
          </p:cNvSpPr>
          <p:nvPr/>
        </p:nvSpPr>
        <p:spPr>
          <a:xfrm>
            <a:off x="482601" y="1143000"/>
            <a:ext cx="8407399" cy="243840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b="1" dirty="0" smtClean="0">
                <a:solidFill>
                  <a:schemeClr val="tx1"/>
                </a:solidFill>
                <a:cs typeface="Gill Sans"/>
              </a:rPr>
              <a:t>Across all 50 states, Maryland had the 12</a:t>
            </a:r>
            <a:r>
              <a:rPr lang="en-US" b="1" baseline="30000" dirty="0" smtClean="0">
                <a:solidFill>
                  <a:schemeClr val="tx1"/>
                </a:solidFill>
                <a:cs typeface="Gill Sans"/>
              </a:rPr>
              <a:t>th</a:t>
            </a:r>
            <a:r>
              <a:rPr lang="en-US" b="1" dirty="0" smtClean="0">
                <a:solidFill>
                  <a:schemeClr val="tx1"/>
                </a:solidFill>
                <a:cs typeface="Gill Sans"/>
              </a:rPr>
              <a:t> highest per capita murder rate in 2011, with 272 murders per 100k residents. </a:t>
            </a:r>
            <a:endParaRPr lang="en-US" sz="3600" b="1" dirty="0">
              <a:solidFill>
                <a:schemeClr val="tx1"/>
              </a:solidFill>
              <a:cs typeface="Gill Sans"/>
            </a:endParaRPr>
          </a:p>
        </p:txBody>
      </p:sp>
      <p:pic>
        <p:nvPicPr>
          <p:cNvPr id="3" name="Picture 2"/>
          <p:cNvPicPr>
            <a:picLocks noChangeAspect="1"/>
          </p:cNvPicPr>
          <p:nvPr/>
        </p:nvPicPr>
        <p:blipFill rotWithShape="1">
          <a:blip r:embed="rId3"/>
          <a:srcRect b="65847"/>
          <a:stretch/>
        </p:blipFill>
        <p:spPr>
          <a:xfrm>
            <a:off x="990601" y="2590800"/>
            <a:ext cx="7097857" cy="3822700"/>
          </a:xfrm>
          <a:prstGeom prst="rect">
            <a:avLst/>
          </a:prstGeom>
        </p:spPr>
      </p:pic>
    </p:spTree>
    <p:extLst>
      <p:ext uri="{BB962C8B-B14F-4D97-AF65-F5344CB8AC3E}">
        <p14:creationId xmlns:p14="http://schemas.microsoft.com/office/powerpoint/2010/main" val="101155790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of  Visualization</a:t>
            </a:r>
            <a:endParaRPr lang="en-US" dirty="0"/>
          </a:p>
        </p:txBody>
      </p:sp>
      <p:pic>
        <p:nvPicPr>
          <p:cNvPr id="7" name="Picture 6"/>
          <p:cNvPicPr>
            <a:picLocks noChangeAspect="1"/>
          </p:cNvPicPr>
          <p:nvPr/>
        </p:nvPicPr>
        <p:blipFill>
          <a:blip r:embed="rId3"/>
          <a:stretch>
            <a:fillRect/>
          </a:stretch>
        </p:blipFill>
        <p:spPr>
          <a:xfrm>
            <a:off x="0" y="1435101"/>
            <a:ext cx="9144000" cy="3984118"/>
          </a:xfrm>
          <a:prstGeom prst="rect">
            <a:avLst/>
          </a:prstGeom>
        </p:spPr>
      </p:pic>
      <p:pic>
        <p:nvPicPr>
          <p:cNvPr id="6" name="Picture 5"/>
          <p:cNvPicPr>
            <a:picLocks noChangeAspect="1"/>
          </p:cNvPicPr>
          <p:nvPr/>
        </p:nvPicPr>
        <p:blipFill>
          <a:blip r:embed="rId4"/>
          <a:stretch>
            <a:fillRect/>
          </a:stretch>
        </p:blipFill>
        <p:spPr>
          <a:xfrm>
            <a:off x="1143000" y="1308100"/>
            <a:ext cx="6578600" cy="4997078"/>
          </a:xfrm>
          <a:prstGeom prst="rect">
            <a:avLst/>
          </a:prstGeom>
        </p:spPr>
      </p:pic>
    </p:spTree>
    <p:extLst>
      <p:ext uri="{BB962C8B-B14F-4D97-AF65-F5344CB8AC3E}">
        <p14:creationId xmlns:p14="http://schemas.microsoft.com/office/powerpoint/2010/main" val="368517974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of  Visualization</a:t>
            </a:r>
            <a:endParaRPr lang="en-US" dirty="0"/>
          </a:p>
        </p:txBody>
      </p:sp>
      <p:sp>
        <p:nvSpPr>
          <p:cNvPr id="3" name="Content Placeholder 2"/>
          <p:cNvSpPr>
            <a:spLocks noGrp="1"/>
          </p:cNvSpPr>
          <p:nvPr>
            <p:ph idx="1"/>
          </p:nvPr>
        </p:nvSpPr>
        <p:spPr>
          <a:xfrm>
            <a:off x="457200" y="1117600"/>
            <a:ext cx="8229600" cy="5207000"/>
          </a:xfrm>
        </p:spPr>
        <p:txBody>
          <a:bodyPr/>
          <a:lstStyle/>
          <a:p>
            <a:r>
              <a:rPr lang="en-US" dirty="0" smtClean="0"/>
              <a:t>Increase working memory</a:t>
            </a:r>
          </a:p>
          <a:p>
            <a:endParaRPr lang="en-US" dirty="0" smtClean="0"/>
          </a:p>
          <a:p>
            <a:r>
              <a:rPr lang="en-US" dirty="0"/>
              <a:t>Support perceptual inference</a:t>
            </a:r>
          </a:p>
          <a:p>
            <a:endParaRPr lang="en-US" dirty="0"/>
          </a:p>
          <a:p>
            <a:r>
              <a:rPr lang="en-US" dirty="0" smtClean="0"/>
              <a:t>Facilitate search &amp; discovery (exploratory)</a:t>
            </a:r>
          </a:p>
          <a:p>
            <a:endParaRPr lang="en-US" dirty="0"/>
          </a:p>
          <a:p>
            <a:r>
              <a:rPr lang="en-US" dirty="0" smtClean="0"/>
              <a:t>Convey meaning (communicative)</a:t>
            </a:r>
          </a:p>
          <a:p>
            <a:endParaRPr lang="en-US" dirty="0"/>
          </a:p>
          <a:p>
            <a:r>
              <a:rPr lang="en-US" dirty="0" smtClean="0"/>
              <a:t>Allow manipulation of data / rep.</a:t>
            </a:r>
            <a:endParaRPr lang="en-US" dirty="0"/>
          </a:p>
        </p:txBody>
      </p:sp>
      <p:pic>
        <p:nvPicPr>
          <p:cNvPr id="4" name="Picture 3"/>
          <p:cNvPicPr>
            <a:picLocks noChangeAspect="1"/>
          </p:cNvPicPr>
          <p:nvPr/>
        </p:nvPicPr>
        <p:blipFill>
          <a:blip r:embed="rId3"/>
          <a:stretch>
            <a:fillRect/>
          </a:stretch>
        </p:blipFill>
        <p:spPr>
          <a:xfrm>
            <a:off x="6629400" y="1371600"/>
            <a:ext cx="2336800" cy="413215"/>
          </a:xfrm>
          <a:prstGeom prst="rect">
            <a:avLst/>
          </a:prstGeom>
        </p:spPr>
      </p:pic>
      <p:pic>
        <p:nvPicPr>
          <p:cNvPr id="5" name="Picture 4"/>
          <p:cNvPicPr>
            <a:picLocks noChangeAspect="1"/>
          </p:cNvPicPr>
          <p:nvPr/>
        </p:nvPicPr>
        <p:blipFill>
          <a:blip r:embed="rId4"/>
          <a:stretch>
            <a:fillRect/>
          </a:stretch>
        </p:blipFill>
        <p:spPr>
          <a:xfrm>
            <a:off x="6985000" y="1981200"/>
            <a:ext cx="2006600" cy="1295628"/>
          </a:xfrm>
          <a:prstGeom prst="rect">
            <a:avLst/>
          </a:prstGeom>
        </p:spPr>
      </p:pic>
      <p:pic>
        <p:nvPicPr>
          <p:cNvPr id="6" name="Picture 5"/>
          <p:cNvPicPr>
            <a:picLocks noChangeAspect="1"/>
          </p:cNvPicPr>
          <p:nvPr/>
        </p:nvPicPr>
        <p:blipFill>
          <a:blip r:embed="rId5"/>
          <a:stretch>
            <a:fillRect/>
          </a:stretch>
        </p:blipFill>
        <p:spPr>
          <a:xfrm>
            <a:off x="7734301" y="3429000"/>
            <a:ext cx="1104900" cy="867024"/>
          </a:xfrm>
          <a:prstGeom prst="rect">
            <a:avLst/>
          </a:prstGeom>
        </p:spPr>
      </p:pic>
      <p:pic>
        <p:nvPicPr>
          <p:cNvPr id="7" name="Picture 6"/>
          <p:cNvPicPr>
            <a:picLocks noChangeAspect="1"/>
          </p:cNvPicPr>
          <p:nvPr/>
        </p:nvPicPr>
        <p:blipFill>
          <a:blip r:embed="rId6"/>
          <a:stretch>
            <a:fillRect/>
          </a:stretch>
        </p:blipFill>
        <p:spPr>
          <a:xfrm>
            <a:off x="7315200" y="4572001"/>
            <a:ext cx="1524000" cy="726620"/>
          </a:xfrm>
          <a:prstGeom prst="rect">
            <a:avLst/>
          </a:prstGeom>
        </p:spPr>
      </p:pic>
      <p:pic>
        <p:nvPicPr>
          <p:cNvPr id="9" name="Picture 8">
            <a:hlinkClick r:id="rId7"/>
          </p:cNvPr>
          <p:cNvPicPr>
            <a:picLocks noChangeAspect="1"/>
          </p:cNvPicPr>
          <p:nvPr/>
        </p:nvPicPr>
        <p:blipFill>
          <a:blip r:embed="rId8"/>
          <a:stretch>
            <a:fillRect/>
          </a:stretch>
        </p:blipFill>
        <p:spPr>
          <a:xfrm>
            <a:off x="7086600" y="5598089"/>
            <a:ext cx="1758215" cy="1107511"/>
          </a:xfrm>
          <a:prstGeom prst="rect">
            <a:avLst/>
          </a:prstGeom>
        </p:spPr>
      </p:pic>
    </p:spTree>
    <p:extLst>
      <p:ext uri="{BB962C8B-B14F-4D97-AF65-F5344CB8AC3E}">
        <p14:creationId xmlns:p14="http://schemas.microsoft.com/office/powerpoint/2010/main" val="91440297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&amp; Tech</a:t>
            </a:r>
            <a:endParaRPr lang="en-US" dirty="0"/>
          </a:p>
        </p:txBody>
      </p:sp>
      <p:sp>
        <p:nvSpPr>
          <p:cNvPr id="3" name="Content Placeholder 2"/>
          <p:cNvSpPr>
            <a:spLocks noGrp="1"/>
          </p:cNvSpPr>
          <p:nvPr>
            <p:ph idx="1"/>
          </p:nvPr>
        </p:nvSpPr>
        <p:spPr>
          <a:xfrm>
            <a:off x="457200" y="1117600"/>
            <a:ext cx="8229600" cy="5359400"/>
          </a:xfrm>
        </p:spPr>
        <p:txBody>
          <a:bodyPr/>
          <a:lstStyle/>
          <a:p>
            <a:r>
              <a:rPr lang="en-US" dirty="0" smtClean="0"/>
              <a:t>HTML</a:t>
            </a:r>
          </a:p>
          <a:p>
            <a:pPr lvl="1"/>
            <a:r>
              <a:rPr lang="en-US" dirty="0" smtClean="0"/>
              <a:t>Language for describing structure of a webpage</a:t>
            </a:r>
          </a:p>
          <a:p>
            <a:pPr lvl="1"/>
            <a:r>
              <a:rPr lang="en-US" dirty="0" smtClean="0"/>
              <a:t>&lt;a&gt; &lt;b&gt; &lt;div&gt; &lt;p&gt; etc.</a:t>
            </a:r>
          </a:p>
          <a:p>
            <a:pPr lvl="1"/>
            <a:r>
              <a:rPr lang="en-US" dirty="0"/>
              <a:t>http://www.w3schools.com/tags/</a:t>
            </a:r>
            <a:endParaRPr lang="en-US" dirty="0" smtClean="0"/>
          </a:p>
          <a:p>
            <a:pPr lvl="1"/>
            <a:endParaRPr lang="en-US" dirty="0"/>
          </a:p>
          <a:p>
            <a:r>
              <a:rPr lang="en-US" dirty="0" smtClean="0"/>
              <a:t>CSS</a:t>
            </a:r>
          </a:p>
          <a:p>
            <a:pPr lvl="1"/>
            <a:r>
              <a:rPr lang="en-US" dirty="0" smtClean="0"/>
              <a:t>Language for styling web element; colors, fonts, padding &amp; layout</a:t>
            </a:r>
          </a:p>
          <a:p>
            <a:pPr lvl="1"/>
            <a:r>
              <a:rPr lang="en-US" dirty="0"/>
              <a:t>http://www.w3schools.com/</a:t>
            </a:r>
            <a:r>
              <a:rPr lang="en-US" dirty="0" err="1"/>
              <a:t>css</a:t>
            </a:r>
            <a:r>
              <a:rPr lang="en-US" dirty="0"/>
              <a:t>/</a:t>
            </a:r>
            <a:r>
              <a:rPr lang="en-US" dirty="0" err="1" smtClean="0"/>
              <a:t>default.asp</a:t>
            </a:r>
            <a:endParaRPr lang="en-US" dirty="0" smtClean="0"/>
          </a:p>
          <a:p>
            <a:pPr lvl="1"/>
            <a:endParaRPr lang="en-US" dirty="0" smtClean="0"/>
          </a:p>
          <a:p>
            <a:r>
              <a:rPr lang="en-US" dirty="0" smtClean="0"/>
              <a:t>SVG</a:t>
            </a:r>
          </a:p>
          <a:p>
            <a:pPr lvl="1"/>
            <a:r>
              <a:rPr lang="en-US" dirty="0" smtClean="0"/>
              <a:t>Graphics on the web. Points, lines, circles, rectangles, transformations. Sort of like HTML for graphics. </a:t>
            </a:r>
            <a:endParaRPr lang="en-US" dirty="0"/>
          </a:p>
          <a:p>
            <a:pPr lvl="1"/>
            <a:r>
              <a:rPr lang="en-US" dirty="0"/>
              <a:t>http://www.w3schools.com/</a:t>
            </a:r>
            <a:r>
              <a:rPr lang="en-US" dirty="0" err="1"/>
              <a:t>svg</a:t>
            </a:r>
            <a:r>
              <a:rPr lang="en-US" dirty="0"/>
              <a:t>/</a:t>
            </a:r>
          </a:p>
        </p:txBody>
      </p:sp>
    </p:spTree>
    <p:extLst>
      <p:ext uri="{BB962C8B-B14F-4D97-AF65-F5344CB8AC3E}">
        <p14:creationId xmlns:p14="http://schemas.microsoft.com/office/powerpoint/2010/main" val="48161972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&amp; Tech</a:t>
            </a:r>
            <a:endParaRPr lang="en-US" dirty="0"/>
          </a:p>
        </p:txBody>
      </p:sp>
      <p:sp>
        <p:nvSpPr>
          <p:cNvPr id="3" name="Content Placeholder 2"/>
          <p:cNvSpPr>
            <a:spLocks noGrp="1"/>
          </p:cNvSpPr>
          <p:nvPr>
            <p:ph idx="1"/>
          </p:nvPr>
        </p:nvSpPr>
        <p:spPr>
          <a:xfrm>
            <a:off x="457200" y="1117600"/>
            <a:ext cx="8229600" cy="5207000"/>
          </a:xfrm>
        </p:spPr>
        <p:txBody>
          <a:bodyPr>
            <a:normAutofit/>
          </a:bodyPr>
          <a:lstStyle/>
          <a:p>
            <a:r>
              <a:rPr lang="en-US" dirty="0" err="1"/>
              <a:t>Javascript</a:t>
            </a:r>
            <a:endParaRPr lang="en-US" dirty="0"/>
          </a:p>
          <a:p>
            <a:pPr lvl="1"/>
            <a:r>
              <a:rPr lang="en-US" dirty="0"/>
              <a:t>The language of the </a:t>
            </a:r>
            <a:r>
              <a:rPr lang="en-US" dirty="0" smtClean="0"/>
              <a:t>web; interactivity, data loading and manipulation; animation</a:t>
            </a:r>
          </a:p>
          <a:p>
            <a:pPr lvl="1"/>
            <a:r>
              <a:rPr lang="en-US" dirty="0"/>
              <a:t>http://</a:t>
            </a:r>
            <a:r>
              <a:rPr lang="en-US" dirty="0" err="1"/>
              <a:t>www.codecademy.com</a:t>
            </a:r>
            <a:r>
              <a:rPr lang="en-US" dirty="0"/>
              <a:t>/en/tracks/</a:t>
            </a:r>
            <a:r>
              <a:rPr lang="en-US" dirty="0" err="1"/>
              <a:t>javascript</a:t>
            </a:r>
            <a:r>
              <a:rPr lang="en-US" dirty="0"/>
              <a:t>-combined</a:t>
            </a:r>
            <a:endParaRPr lang="en-US" dirty="0" smtClean="0"/>
          </a:p>
          <a:p>
            <a:pPr lvl="1"/>
            <a:endParaRPr lang="en-US" dirty="0"/>
          </a:p>
          <a:p>
            <a:r>
              <a:rPr lang="en-US" dirty="0" smtClean="0"/>
              <a:t>D3 (data driven documents)</a:t>
            </a:r>
          </a:p>
          <a:p>
            <a:pPr lvl="1"/>
            <a:r>
              <a:rPr lang="en-US" dirty="0" smtClean="0"/>
              <a:t>Low-level library for mapping data into visual marks</a:t>
            </a:r>
          </a:p>
          <a:p>
            <a:pPr lvl="1"/>
            <a:r>
              <a:rPr lang="en-US" dirty="0" smtClean="0"/>
              <a:t>http://d3js.org</a:t>
            </a:r>
          </a:p>
          <a:p>
            <a:pPr lvl="1"/>
            <a:endParaRPr lang="en-US" dirty="0" smtClean="0"/>
          </a:p>
          <a:p>
            <a:r>
              <a:rPr lang="en-US" dirty="0" smtClean="0"/>
              <a:t>Excel &amp; </a:t>
            </a:r>
            <a:r>
              <a:rPr lang="en-US" dirty="0" err="1" smtClean="0"/>
              <a:t>CSVKit</a:t>
            </a:r>
            <a:endParaRPr lang="en-US" dirty="0"/>
          </a:p>
          <a:p>
            <a:pPr lvl="1"/>
            <a:r>
              <a:rPr lang="en-US" dirty="0" smtClean="0"/>
              <a:t>Working with data visually and on the command line</a:t>
            </a:r>
          </a:p>
          <a:p>
            <a:pPr lvl="1"/>
            <a:r>
              <a:rPr lang="en-US" dirty="0"/>
              <a:t>http://</a:t>
            </a:r>
            <a:r>
              <a:rPr lang="en-US" dirty="0" err="1"/>
              <a:t>csvkit.readthedocs.org</a:t>
            </a:r>
            <a:r>
              <a:rPr lang="en-US" dirty="0"/>
              <a:t>/en/latest/#</a:t>
            </a:r>
          </a:p>
          <a:p>
            <a:endParaRPr lang="en-US" dirty="0"/>
          </a:p>
        </p:txBody>
      </p:sp>
    </p:spTree>
    <p:extLst>
      <p:ext uri="{BB962C8B-B14F-4D97-AF65-F5344CB8AC3E}">
        <p14:creationId xmlns:p14="http://schemas.microsoft.com/office/powerpoint/2010/main" val="32303353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&amp; Tech</a:t>
            </a:r>
            <a:endParaRPr lang="en-US" dirty="0"/>
          </a:p>
        </p:txBody>
      </p:sp>
      <p:sp>
        <p:nvSpPr>
          <p:cNvPr id="3" name="Content Placeholder 2"/>
          <p:cNvSpPr>
            <a:spLocks noGrp="1"/>
          </p:cNvSpPr>
          <p:nvPr>
            <p:ph idx="1"/>
          </p:nvPr>
        </p:nvSpPr>
        <p:spPr/>
        <p:txBody>
          <a:bodyPr/>
          <a:lstStyle/>
          <a:p>
            <a:r>
              <a:rPr lang="en-US" dirty="0" smtClean="0"/>
              <a:t>Tableau</a:t>
            </a:r>
          </a:p>
          <a:p>
            <a:pPr lvl="1"/>
            <a:r>
              <a:rPr lang="en-US" dirty="0" smtClean="0"/>
              <a:t>General purpose data import; many chart types supported; exploratory &amp; storytelling</a:t>
            </a:r>
          </a:p>
          <a:p>
            <a:pPr lvl="1"/>
            <a:endParaRPr lang="en-US" dirty="0" smtClean="0"/>
          </a:p>
          <a:p>
            <a:r>
              <a:rPr lang="en-US" dirty="0" smtClean="0"/>
              <a:t>Color</a:t>
            </a:r>
          </a:p>
          <a:p>
            <a:pPr lvl="1"/>
            <a:r>
              <a:rPr lang="en-US" dirty="0" err="1" smtClean="0"/>
              <a:t>Kuler</a:t>
            </a:r>
            <a:r>
              <a:rPr lang="en-US" dirty="0" smtClean="0"/>
              <a:t>, Color Brewer, Vis Check</a:t>
            </a:r>
            <a:endParaRPr lang="en-US" dirty="0"/>
          </a:p>
          <a:p>
            <a:pPr lvl="1"/>
            <a:endParaRPr lang="en-US" dirty="0" smtClean="0"/>
          </a:p>
          <a:p>
            <a:r>
              <a:rPr lang="en-US" dirty="0" smtClean="0"/>
              <a:t>Network &amp; Text Vis</a:t>
            </a:r>
            <a:endParaRPr lang="en-US" dirty="0"/>
          </a:p>
          <a:p>
            <a:pPr lvl="1"/>
            <a:r>
              <a:rPr lang="en-US" dirty="0" err="1" smtClean="0"/>
              <a:t>Gephi</a:t>
            </a:r>
            <a:r>
              <a:rPr lang="en-US" dirty="0" smtClean="0"/>
              <a:t>, Many Eyes, </a:t>
            </a:r>
            <a:r>
              <a:rPr lang="en-US" dirty="0" err="1" smtClean="0"/>
              <a:t>Wordle</a:t>
            </a:r>
            <a:endParaRPr lang="en-US" dirty="0"/>
          </a:p>
          <a:p>
            <a:pPr lvl="1"/>
            <a:endParaRPr lang="en-US" dirty="0"/>
          </a:p>
        </p:txBody>
      </p:sp>
    </p:spTree>
    <p:extLst>
      <p:ext uri="{BB962C8B-B14F-4D97-AF65-F5344CB8AC3E}">
        <p14:creationId xmlns:p14="http://schemas.microsoft.com/office/powerpoint/2010/main" val="310623242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lvl="1"/>
            <a:endParaRPr lang="en-US" dirty="0"/>
          </a:p>
        </p:txBody>
      </p:sp>
    </p:spTree>
    <p:extLst>
      <p:ext uri="{BB962C8B-B14F-4D97-AF65-F5344CB8AC3E}">
        <p14:creationId xmlns:p14="http://schemas.microsoft.com/office/powerpoint/2010/main" val="12741858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638"/>
            <a:ext cx="9144000" cy="855662"/>
          </a:xfrm>
        </p:spPr>
        <p:txBody>
          <a:bodyPr/>
          <a:lstStyle/>
          <a:p>
            <a:r>
              <a:rPr lang="en-US" b="1" dirty="0" smtClean="0">
                <a:solidFill>
                  <a:schemeClr val="bg1">
                    <a:lumMod val="75000"/>
                  </a:schemeClr>
                </a:solidFill>
              </a:rPr>
              <a:t>Parsing Space</a:t>
            </a:r>
            <a:endParaRPr lang="en-US" b="1" dirty="0">
              <a:solidFill>
                <a:schemeClr val="bg1">
                  <a:lumMod val="75000"/>
                </a:schemeClr>
              </a:solidFill>
            </a:endParaRPr>
          </a:p>
        </p:txBody>
      </p:sp>
      <p:pic>
        <p:nvPicPr>
          <p:cNvPr id="6" name="Picture 5"/>
          <p:cNvPicPr>
            <a:picLocks noChangeAspect="1"/>
          </p:cNvPicPr>
          <p:nvPr/>
        </p:nvPicPr>
        <p:blipFill>
          <a:blip r:embed="rId3"/>
          <a:stretch>
            <a:fillRect/>
          </a:stretch>
        </p:blipFill>
        <p:spPr>
          <a:xfrm>
            <a:off x="0" y="1064341"/>
            <a:ext cx="9156637" cy="5039030"/>
          </a:xfrm>
          <a:prstGeom prst="rect">
            <a:avLst/>
          </a:prstGeom>
        </p:spPr>
      </p:pic>
    </p:spTree>
    <p:extLst>
      <p:ext uri="{BB962C8B-B14F-4D97-AF65-F5344CB8AC3E}">
        <p14:creationId xmlns:p14="http://schemas.microsoft.com/office/powerpoint/2010/main" val="202510983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638"/>
            <a:ext cx="9144000" cy="855662"/>
          </a:xfrm>
        </p:spPr>
        <p:txBody>
          <a:bodyPr/>
          <a:lstStyle/>
          <a:p>
            <a:r>
              <a:rPr lang="en-US" b="1" dirty="0" smtClean="0">
                <a:solidFill>
                  <a:srgbClr val="BFBFBF"/>
                </a:solidFill>
              </a:rPr>
              <a:t>Color and Size Mappings</a:t>
            </a:r>
            <a:endParaRPr lang="en-US" b="1" dirty="0">
              <a:solidFill>
                <a:srgbClr val="BFBFBF"/>
              </a:solidFill>
            </a:endParaRPr>
          </a:p>
        </p:txBody>
      </p:sp>
      <p:pic>
        <p:nvPicPr>
          <p:cNvPr id="3" name="Picture 2"/>
          <p:cNvPicPr>
            <a:picLocks noChangeAspect="1"/>
          </p:cNvPicPr>
          <p:nvPr/>
        </p:nvPicPr>
        <p:blipFill>
          <a:blip r:embed="rId3"/>
          <a:stretch>
            <a:fillRect/>
          </a:stretch>
        </p:blipFill>
        <p:spPr>
          <a:xfrm>
            <a:off x="1" y="1080262"/>
            <a:ext cx="9161204" cy="4985198"/>
          </a:xfrm>
          <a:prstGeom prst="rect">
            <a:avLst/>
          </a:prstGeom>
        </p:spPr>
      </p:pic>
    </p:spTree>
    <p:extLst>
      <p:ext uri="{BB962C8B-B14F-4D97-AF65-F5344CB8AC3E}">
        <p14:creationId xmlns:p14="http://schemas.microsoft.com/office/powerpoint/2010/main" val="116080196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638"/>
            <a:ext cx="9144000" cy="855662"/>
          </a:xfrm>
        </p:spPr>
        <p:txBody>
          <a:bodyPr/>
          <a:lstStyle/>
          <a:p>
            <a:r>
              <a:rPr lang="en-US" b="1" dirty="0" smtClean="0">
                <a:solidFill>
                  <a:srgbClr val="BFBFBF"/>
                </a:solidFill>
              </a:rPr>
              <a:t>Labeling Key </a:t>
            </a:r>
            <a:r>
              <a:rPr lang="en-US" b="1" dirty="0">
                <a:solidFill>
                  <a:srgbClr val="BFBFBF"/>
                </a:solidFill>
              </a:rPr>
              <a:t>P</a:t>
            </a:r>
            <a:r>
              <a:rPr lang="en-US" b="1" dirty="0" smtClean="0">
                <a:solidFill>
                  <a:srgbClr val="BFBFBF"/>
                </a:solidFill>
              </a:rPr>
              <a:t>oints</a:t>
            </a:r>
            <a:endParaRPr lang="en-US" b="1" dirty="0">
              <a:solidFill>
                <a:srgbClr val="BFBFBF"/>
              </a:solidFill>
            </a:endParaRPr>
          </a:p>
        </p:txBody>
      </p:sp>
      <p:pic>
        <p:nvPicPr>
          <p:cNvPr id="4" name="Picture 3"/>
          <p:cNvPicPr>
            <a:picLocks noChangeAspect="1"/>
          </p:cNvPicPr>
          <p:nvPr/>
        </p:nvPicPr>
        <p:blipFill>
          <a:blip r:embed="rId3"/>
          <a:stretch>
            <a:fillRect/>
          </a:stretch>
        </p:blipFill>
        <p:spPr>
          <a:xfrm>
            <a:off x="0" y="1073820"/>
            <a:ext cx="9156637" cy="5039030"/>
          </a:xfrm>
          <a:prstGeom prst="rect">
            <a:avLst/>
          </a:prstGeom>
        </p:spPr>
      </p:pic>
    </p:spTree>
    <p:extLst>
      <p:ext uri="{BB962C8B-B14F-4D97-AF65-F5344CB8AC3E}">
        <p14:creationId xmlns:p14="http://schemas.microsoft.com/office/powerpoint/2010/main" val="142490898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638"/>
            <a:ext cx="9136780" cy="855662"/>
          </a:xfrm>
        </p:spPr>
        <p:txBody>
          <a:bodyPr>
            <a:normAutofit/>
          </a:bodyPr>
          <a:lstStyle/>
          <a:p>
            <a:r>
              <a:rPr lang="en-US" b="1" dirty="0" smtClean="0">
                <a:solidFill>
                  <a:srgbClr val="BFBFBF"/>
                </a:solidFill>
              </a:rPr>
              <a:t>Data Visualization Histrionics</a:t>
            </a:r>
            <a:endParaRPr lang="en-US" b="1" dirty="0">
              <a:solidFill>
                <a:srgbClr val="BFBFBF"/>
              </a:solidFill>
            </a:endParaRPr>
          </a:p>
        </p:txBody>
      </p:sp>
      <p:pic>
        <p:nvPicPr>
          <p:cNvPr id="3" name="Picture 2"/>
          <p:cNvPicPr>
            <a:picLocks noChangeAspect="1"/>
          </p:cNvPicPr>
          <p:nvPr/>
        </p:nvPicPr>
        <p:blipFill>
          <a:blip r:embed="rId3"/>
          <a:stretch>
            <a:fillRect/>
          </a:stretch>
        </p:blipFill>
        <p:spPr>
          <a:xfrm>
            <a:off x="-1" y="1073817"/>
            <a:ext cx="9136781" cy="5029553"/>
          </a:xfrm>
          <a:prstGeom prst="rect">
            <a:avLst/>
          </a:prstGeom>
        </p:spPr>
      </p:pic>
    </p:spTree>
    <p:extLst>
      <p:ext uri="{BB962C8B-B14F-4D97-AF65-F5344CB8AC3E}">
        <p14:creationId xmlns:p14="http://schemas.microsoft.com/office/powerpoint/2010/main" val="283200474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a:xfrm>
            <a:off x="457200" y="1143000"/>
            <a:ext cx="8229600" cy="4902200"/>
          </a:xfrm>
        </p:spPr>
        <p:txBody>
          <a:bodyPr>
            <a:normAutofit/>
          </a:bodyPr>
          <a:lstStyle/>
          <a:p>
            <a:r>
              <a:rPr lang="en-US" dirty="0" smtClean="0"/>
              <a:t>Information Visualization</a:t>
            </a:r>
          </a:p>
          <a:p>
            <a:pPr lvl="1"/>
            <a:r>
              <a:rPr lang="en-US" sz="2600" dirty="0" smtClean="0">
                <a:cs typeface="Gill Sans"/>
              </a:rPr>
              <a:t>“the </a:t>
            </a:r>
            <a:r>
              <a:rPr lang="en-US" sz="2600" dirty="0">
                <a:cs typeface="Gill Sans"/>
              </a:rPr>
              <a:t>use of computer-supported interactive visual representations of abstract data to amplify </a:t>
            </a:r>
            <a:r>
              <a:rPr lang="en-US" sz="2600" dirty="0" smtClean="0">
                <a:cs typeface="Gill Sans"/>
              </a:rPr>
              <a:t>cognition”</a:t>
            </a:r>
          </a:p>
          <a:p>
            <a:pPr lvl="1" algn="r"/>
            <a:r>
              <a:rPr lang="en-US" sz="2000" dirty="0" smtClean="0">
                <a:cs typeface="Gill Sans"/>
              </a:rPr>
              <a:t>– </a:t>
            </a:r>
            <a:r>
              <a:rPr lang="en-US" sz="2000" dirty="0">
                <a:cs typeface="Gill Sans"/>
              </a:rPr>
              <a:t>Card, </a:t>
            </a:r>
            <a:r>
              <a:rPr lang="en-US" sz="2000" dirty="0" err="1">
                <a:cs typeface="Gill Sans"/>
              </a:rPr>
              <a:t>Mackinlay</a:t>
            </a:r>
            <a:r>
              <a:rPr lang="en-US" sz="2000" dirty="0">
                <a:cs typeface="Gill Sans"/>
              </a:rPr>
              <a:t>, </a:t>
            </a:r>
            <a:r>
              <a:rPr lang="en-US" sz="2000" dirty="0" err="1" smtClean="0">
                <a:cs typeface="Gill Sans"/>
              </a:rPr>
              <a:t>Shneiderman</a:t>
            </a:r>
            <a:endParaRPr lang="en-US" sz="2000" dirty="0" smtClean="0">
              <a:cs typeface="Gill Sans"/>
            </a:endParaRPr>
          </a:p>
          <a:p>
            <a:pPr lvl="1" algn="r"/>
            <a:endParaRPr lang="en-US" sz="2000" dirty="0">
              <a:cs typeface="Gill Sans"/>
            </a:endParaRPr>
          </a:p>
          <a:p>
            <a:pPr lvl="1"/>
            <a:endParaRPr lang="en-US" sz="2000" dirty="0" smtClean="0">
              <a:cs typeface="Gill Sans"/>
            </a:endParaRPr>
          </a:p>
          <a:p>
            <a:pPr lvl="1"/>
            <a:r>
              <a:rPr lang="en-US" sz="2600" dirty="0" smtClean="0"/>
              <a:t>Interactive; dynamic; responsive</a:t>
            </a:r>
          </a:p>
          <a:p>
            <a:pPr lvl="1"/>
            <a:r>
              <a:rPr lang="en-US" sz="2600" dirty="0" smtClean="0"/>
              <a:t>Visual representation</a:t>
            </a:r>
          </a:p>
          <a:p>
            <a:pPr lvl="1"/>
            <a:r>
              <a:rPr lang="en-US" sz="2600" dirty="0" smtClean="0"/>
              <a:t>Abstract data (rather than physical); map data to space</a:t>
            </a:r>
          </a:p>
          <a:p>
            <a:pPr lvl="1"/>
            <a:r>
              <a:rPr lang="en-US" sz="2600" dirty="0" smtClean="0"/>
              <a:t>Amplify cognition; assist memory; ease comprehension</a:t>
            </a:r>
            <a:endParaRPr lang="en-US" sz="2600" dirty="0"/>
          </a:p>
          <a:p>
            <a:endParaRPr lang="en-US" dirty="0"/>
          </a:p>
        </p:txBody>
      </p:sp>
    </p:spTree>
    <p:extLst>
      <p:ext uri="{BB962C8B-B14F-4D97-AF65-F5344CB8AC3E}">
        <p14:creationId xmlns:p14="http://schemas.microsoft.com/office/powerpoint/2010/main" val="399873052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from NYT</a:t>
            </a:r>
            <a:endParaRPr lang="en-US" dirty="0"/>
          </a:p>
        </p:txBody>
      </p:sp>
      <p:pic>
        <p:nvPicPr>
          <p:cNvPr id="6" name="Picture 5">
            <a:hlinkClick r:id="rId3"/>
          </p:cNvPr>
          <p:cNvPicPr>
            <a:picLocks noChangeAspect="1"/>
          </p:cNvPicPr>
          <p:nvPr/>
        </p:nvPicPr>
        <p:blipFill>
          <a:blip r:embed="rId4"/>
          <a:stretch>
            <a:fillRect/>
          </a:stretch>
        </p:blipFill>
        <p:spPr>
          <a:xfrm>
            <a:off x="0" y="241300"/>
            <a:ext cx="9144000" cy="6350424"/>
          </a:xfrm>
          <a:prstGeom prst="rect">
            <a:avLst/>
          </a:prstGeom>
        </p:spPr>
      </p:pic>
    </p:spTree>
    <p:extLst>
      <p:ext uri="{BB962C8B-B14F-4D97-AF65-F5344CB8AC3E}">
        <p14:creationId xmlns:p14="http://schemas.microsoft.com/office/powerpoint/2010/main" val="42862743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20638"/>
            <a:ext cx="9144000" cy="855662"/>
          </a:xfrm>
        </p:spPr>
        <p:txBody>
          <a:bodyPr>
            <a:normAutofit/>
          </a:bodyPr>
          <a:lstStyle/>
          <a:p>
            <a:pPr algn="ctr"/>
            <a:r>
              <a:rPr lang="en-US" b="1" dirty="0" smtClean="0">
                <a:solidFill>
                  <a:schemeClr val="bg1">
                    <a:lumMod val="75000"/>
                  </a:schemeClr>
                </a:solidFill>
                <a:latin typeface="Gill Sans MT"/>
                <a:cs typeface="Gill Sans MT"/>
              </a:rPr>
              <a:t>Visualization </a:t>
            </a:r>
            <a:r>
              <a:rPr lang="en-US" b="1" dirty="0" smtClean="0">
                <a:solidFill>
                  <a:srgbClr val="BFBFBF"/>
                </a:solidFill>
                <a:latin typeface="Gill Sans MT"/>
                <a:cs typeface="Gill Sans MT"/>
              </a:rPr>
              <a:t>Types / Mappings</a:t>
            </a:r>
            <a:endParaRPr lang="en-US" b="1" dirty="0">
              <a:solidFill>
                <a:srgbClr val="BFBFBF"/>
              </a:solidFill>
              <a:latin typeface="Gill Sans MT"/>
              <a:cs typeface="Gill Sans MT"/>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71801" y="1664372"/>
            <a:ext cx="2937316" cy="1478844"/>
          </a:xfrm>
          <a:prstGeom prst="rect">
            <a:avLst/>
          </a:prstGeom>
        </p:spPr>
      </p:pic>
      <p:pic>
        <p:nvPicPr>
          <p:cNvPr id="13" name="Picture 12"/>
          <p:cNvPicPr>
            <a:picLocks noChangeAspect="1"/>
          </p:cNvPicPr>
          <p:nvPr/>
        </p:nvPicPr>
        <p:blipFill>
          <a:blip r:embed="rId4"/>
          <a:stretch>
            <a:fillRect/>
          </a:stretch>
        </p:blipFill>
        <p:spPr>
          <a:xfrm>
            <a:off x="752121" y="1664373"/>
            <a:ext cx="2183755" cy="863600"/>
          </a:xfrm>
          <a:prstGeom prst="rect">
            <a:avLst/>
          </a:prstGeom>
        </p:spPr>
      </p:pic>
      <p:pic>
        <p:nvPicPr>
          <p:cNvPr id="16" name="Picture 15"/>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514460" y="4245486"/>
            <a:ext cx="2394656" cy="1190980"/>
          </a:xfrm>
          <a:prstGeom prst="rect">
            <a:avLst/>
          </a:prstGeom>
        </p:spPr>
      </p:pic>
      <p:pic>
        <p:nvPicPr>
          <p:cNvPr id="17" name="Content Placeholder 3" descr="Survey-why do we allow.png"/>
          <p:cNvPicPr>
            <a:picLocks noGrp="1" noChangeAspect="1"/>
          </p:cNvPicPr>
          <p:nvPr>
            <p:ph idx="1"/>
          </p:nvPr>
        </p:nvPicPr>
        <p:blipFill rotWithShape="1">
          <a:blip r:embed="rId6" cstate="email">
            <a:extLst>
              <a:ext uri="{28A0092B-C50C-407E-A947-70E740481C1C}">
                <a14:useLocalDpi xmlns:a14="http://schemas.microsoft.com/office/drawing/2010/main"/>
              </a:ext>
            </a:extLst>
          </a:blip>
          <a:srcRect/>
          <a:stretch/>
        </p:blipFill>
        <p:spPr>
          <a:xfrm>
            <a:off x="6324601" y="4369430"/>
            <a:ext cx="2166049" cy="1154055"/>
          </a:xfrm>
          <a:effectLst/>
        </p:spPr>
      </p:pic>
      <p:sp>
        <p:nvSpPr>
          <p:cNvPr id="18" name="TextBox 17"/>
          <p:cNvSpPr txBox="1"/>
          <p:nvPr/>
        </p:nvSpPr>
        <p:spPr>
          <a:xfrm>
            <a:off x="1266037" y="1324485"/>
            <a:ext cx="736099" cy="369332"/>
          </a:xfrm>
          <a:prstGeom prst="rect">
            <a:avLst/>
          </a:prstGeom>
          <a:noFill/>
        </p:spPr>
        <p:txBody>
          <a:bodyPr wrap="none" rtlCol="0">
            <a:spAutoFit/>
          </a:bodyPr>
          <a:lstStyle/>
          <a:p>
            <a:r>
              <a:rPr lang="en-US" dirty="0" smtClean="0">
                <a:latin typeface="Gill Sans"/>
                <a:cs typeface="Gill Sans"/>
              </a:rPr>
              <a:t>Chart</a:t>
            </a:r>
            <a:endParaRPr lang="en-US" dirty="0">
              <a:latin typeface="Gill Sans"/>
              <a:cs typeface="Gill Sans"/>
            </a:endParaRPr>
          </a:p>
        </p:txBody>
      </p:sp>
      <p:sp>
        <p:nvSpPr>
          <p:cNvPr id="19" name="TextBox 18"/>
          <p:cNvSpPr txBox="1"/>
          <p:nvPr/>
        </p:nvSpPr>
        <p:spPr>
          <a:xfrm>
            <a:off x="4291458" y="1292705"/>
            <a:ext cx="576563" cy="369332"/>
          </a:xfrm>
          <a:prstGeom prst="rect">
            <a:avLst/>
          </a:prstGeom>
          <a:noFill/>
        </p:spPr>
        <p:txBody>
          <a:bodyPr wrap="none" rtlCol="0">
            <a:spAutoFit/>
          </a:bodyPr>
          <a:lstStyle/>
          <a:p>
            <a:r>
              <a:rPr lang="en-US" dirty="0" smtClean="0">
                <a:latin typeface="Gill Sans"/>
                <a:cs typeface="Gill Sans"/>
              </a:rPr>
              <a:t>Map</a:t>
            </a:r>
            <a:endParaRPr lang="en-US" dirty="0">
              <a:latin typeface="Gill Sans"/>
              <a:cs typeface="Gill Sans"/>
            </a:endParaRPr>
          </a:p>
        </p:txBody>
      </p:sp>
      <p:sp>
        <p:nvSpPr>
          <p:cNvPr id="20" name="TextBox 19"/>
          <p:cNvSpPr txBox="1"/>
          <p:nvPr/>
        </p:nvSpPr>
        <p:spPr>
          <a:xfrm>
            <a:off x="7085463" y="1324485"/>
            <a:ext cx="1043876" cy="369332"/>
          </a:xfrm>
          <a:prstGeom prst="rect">
            <a:avLst/>
          </a:prstGeom>
          <a:noFill/>
        </p:spPr>
        <p:txBody>
          <a:bodyPr wrap="none" rtlCol="0">
            <a:spAutoFit/>
          </a:bodyPr>
          <a:lstStyle/>
          <a:p>
            <a:r>
              <a:rPr lang="en-US" dirty="0" smtClean="0">
                <a:latin typeface="Gill Sans"/>
                <a:cs typeface="Gill Sans"/>
              </a:rPr>
              <a:t>Network</a:t>
            </a:r>
            <a:endParaRPr lang="en-US" dirty="0">
              <a:latin typeface="Gill Sans"/>
              <a:cs typeface="Gill Sans"/>
            </a:endParaRPr>
          </a:p>
        </p:txBody>
      </p:sp>
      <p:sp>
        <p:nvSpPr>
          <p:cNvPr id="21" name="TextBox 20"/>
          <p:cNvSpPr txBox="1"/>
          <p:nvPr/>
        </p:nvSpPr>
        <p:spPr>
          <a:xfrm>
            <a:off x="1028367" y="3862040"/>
            <a:ext cx="1307044" cy="369332"/>
          </a:xfrm>
          <a:prstGeom prst="rect">
            <a:avLst/>
          </a:prstGeom>
          <a:noFill/>
        </p:spPr>
        <p:txBody>
          <a:bodyPr wrap="none" rtlCol="0">
            <a:spAutoFit/>
          </a:bodyPr>
          <a:lstStyle/>
          <a:p>
            <a:r>
              <a:rPr lang="en-US" dirty="0" smtClean="0">
                <a:latin typeface="Gill Sans"/>
                <a:cs typeface="Gill Sans"/>
              </a:rPr>
              <a:t>Hierarchical</a:t>
            </a:r>
            <a:endParaRPr lang="en-US" dirty="0">
              <a:latin typeface="Gill Sans"/>
              <a:cs typeface="Gill Sans"/>
            </a:endParaRPr>
          </a:p>
        </p:txBody>
      </p:sp>
      <p:sp>
        <p:nvSpPr>
          <p:cNvPr id="22" name="TextBox 21"/>
          <p:cNvSpPr txBox="1"/>
          <p:nvPr/>
        </p:nvSpPr>
        <p:spPr>
          <a:xfrm>
            <a:off x="4181695" y="3843151"/>
            <a:ext cx="990438" cy="369332"/>
          </a:xfrm>
          <a:prstGeom prst="rect">
            <a:avLst/>
          </a:prstGeom>
          <a:noFill/>
        </p:spPr>
        <p:txBody>
          <a:bodyPr wrap="none" rtlCol="0">
            <a:spAutoFit/>
          </a:bodyPr>
          <a:lstStyle/>
          <a:p>
            <a:r>
              <a:rPr lang="en-US" dirty="0" smtClean="0">
                <a:latin typeface="Gill Sans"/>
                <a:cs typeface="Gill Sans"/>
              </a:rPr>
              <a:t>Timeline</a:t>
            </a:r>
            <a:endParaRPr lang="en-US" dirty="0">
              <a:latin typeface="Gill Sans"/>
              <a:cs typeface="Gill Sans"/>
            </a:endParaRPr>
          </a:p>
        </p:txBody>
      </p:sp>
      <p:sp>
        <p:nvSpPr>
          <p:cNvPr id="23" name="TextBox 22"/>
          <p:cNvSpPr txBox="1"/>
          <p:nvPr/>
        </p:nvSpPr>
        <p:spPr>
          <a:xfrm>
            <a:off x="7085459" y="3871373"/>
            <a:ext cx="856875" cy="369332"/>
          </a:xfrm>
          <a:prstGeom prst="rect">
            <a:avLst/>
          </a:prstGeom>
          <a:noFill/>
        </p:spPr>
        <p:txBody>
          <a:bodyPr wrap="none" rtlCol="0">
            <a:spAutoFit/>
          </a:bodyPr>
          <a:lstStyle/>
          <a:p>
            <a:r>
              <a:rPr lang="en-US" dirty="0" smtClean="0">
                <a:latin typeface="Gill Sans"/>
                <a:cs typeface="Gill Sans"/>
              </a:rPr>
              <a:t>Textual</a:t>
            </a:r>
            <a:endParaRPr lang="en-US" dirty="0">
              <a:latin typeface="Gill Sans"/>
              <a:cs typeface="Gill Sans"/>
            </a:endParaRPr>
          </a:p>
        </p:txBody>
      </p:sp>
      <p:pic>
        <p:nvPicPr>
          <p:cNvPr id="15" name="Picture 14"/>
          <p:cNvPicPr>
            <a:picLocks noChangeAspect="1"/>
          </p:cNvPicPr>
          <p:nvPr/>
        </p:nvPicPr>
        <p:blipFill>
          <a:blip r:embed="rId7"/>
          <a:stretch>
            <a:fillRect/>
          </a:stretch>
        </p:blipFill>
        <p:spPr>
          <a:xfrm>
            <a:off x="6248400" y="1693817"/>
            <a:ext cx="2641600" cy="1740348"/>
          </a:xfrm>
          <a:prstGeom prst="rect">
            <a:avLst/>
          </a:prstGeom>
        </p:spPr>
      </p:pic>
      <p:pic>
        <p:nvPicPr>
          <p:cNvPr id="2" name="Picture 1"/>
          <p:cNvPicPr>
            <a:picLocks noChangeAspect="1"/>
          </p:cNvPicPr>
          <p:nvPr/>
        </p:nvPicPr>
        <p:blipFill>
          <a:blip r:embed="rId8"/>
          <a:stretch>
            <a:fillRect/>
          </a:stretch>
        </p:blipFill>
        <p:spPr>
          <a:xfrm>
            <a:off x="752123" y="4245486"/>
            <a:ext cx="2153127" cy="1698115"/>
          </a:xfrm>
          <a:prstGeom prst="rect">
            <a:avLst/>
          </a:prstGeom>
        </p:spPr>
      </p:pic>
    </p:spTree>
    <p:extLst>
      <p:ext uri="{BB962C8B-B14F-4D97-AF65-F5344CB8AC3E}">
        <p14:creationId xmlns:p14="http://schemas.microsoft.com/office/powerpoint/2010/main" val="131187149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41083</TotalTime>
  <Words>944</Words>
  <Application>Microsoft Macintosh PowerPoint</Application>
  <PresentationFormat>On-screen Show (4:3)</PresentationFormat>
  <Paragraphs>157</Paragraphs>
  <Slides>27</Slides>
  <Notes>21</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PowerPoint Presentation</vt:lpstr>
      <vt:lpstr>Parsing Space</vt:lpstr>
      <vt:lpstr>Color and Size Mappings</vt:lpstr>
      <vt:lpstr>Labeling Key Points</vt:lpstr>
      <vt:lpstr>Data Visualization Histrionics</vt:lpstr>
      <vt:lpstr>Definitions</vt:lpstr>
      <vt:lpstr>Example from NYT</vt:lpstr>
      <vt:lpstr>Visualization Types / Mappings</vt:lpstr>
      <vt:lpstr>Definitions</vt:lpstr>
      <vt:lpstr>Definitions</vt:lpstr>
      <vt:lpstr>Some Definitions</vt:lpstr>
      <vt:lpstr>PowerPoint Presentation</vt:lpstr>
      <vt:lpstr>Charles Minard - 1869</vt:lpstr>
      <vt:lpstr>John Snow 1854 Cholera Outbreak</vt:lpstr>
      <vt:lpstr>William Playfair - 1821</vt:lpstr>
      <vt:lpstr>Definitions</vt:lpstr>
      <vt:lpstr>Visual Analytics</vt:lpstr>
      <vt:lpstr>Artistic Data Vis</vt:lpstr>
      <vt:lpstr>Power of  Visualization</vt:lpstr>
      <vt:lpstr>Power of  Visualization</vt:lpstr>
      <vt:lpstr>Power of  Visualization</vt:lpstr>
      <vt:lpstr>Power of  Visualization</vt:lpstr>
      <vt:lpstr>Tools &amp; Tech</vt:lpstr>
      <vt:lpstr>Tools &amp; Tech</vt:lpstr>
      <vt:lpstr>Tools &amp; Tech</vt:lpstr>
      <vt:lpstr>Questions?</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349</cp:revision>
  <cp:lastPrinted>2015-01-26T22:48:29Z</cp:lastPrinted>
  <dcterms:created xsi:type="dcterms:W3CDTF">2011-09-25T22:28:55Z</dcterms:created>
  <dcterms:modified xsi:type="dcterms:W3CDTF">2015-09-01T18:20:59Z</dcterms:modified>
</cp:coreProperties>
</file>